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50"/>
  </p:notesMasterIdLst>
  <p:sldIdLst>
    <p:sldId id="294" r:id="rId3"/>
    <p:sldId id="281" r:id="rId4"/>
    <p:sldId id="283" r:id="rId5"/>
    <p:sldId id="272" r:id="rId6"/>
    <p:sldId id="307" r:id="rId7"/>
    <p:sldId id="261" r:id="rId8"/>
    <p:sldId id="280" r:id="rId9"/>
    <p:sldId id="262" r:id="rId10"/>
    <p:sldId id="276" r:id="rId11"/>
    <p:sldId id="273" r:id="rId12"/>
    <p:sldId id="277" r:id="rId13"/>
    <p:sldId id="284" r:id="rId14"/>
    <p:sldId id="297" r:id="rId15"/>
    <p:sldId id="302" r:id="rId16"/>
    <p:sldId id="303" r:id="rId17"/>
    <p:sldId id="268" r:id="rId18"/>
    <p:sldId id="267" r:id="rId19"/>
    <p:sldId id="269" r:id="rId20"/>
    <p:sldId id="270" r:id="rId21"/>
    <p:sldId id="285" r:id="rId22"/>
    <p:sldId id="300" r:id="rId23"/>
    <p:sldId id="290" r:id="rId24"/>
    <p:sldId id="304" r:id="rId25"/>
    <p:sldId id="295" r:id="rId26"/>
    <p:sldId id="308" r:id="rId27"/>
    <p:sldId id="325" r:id="rId28"/>
    <p:sldId id="326" r:id="rId29"/>
    <p:sldId id="327" r:id="rId30"/>
    <p:sldId id="328" r:id="rId31"/>
    <p:sldId id="323" r:id="rId32"/>
    <p:sldId id="309" r:id="rId33"/>
    <p:sldId id="315" r:id="rId34"/>
    <p:sldId id="319" r:id="rId35"/>
    <p:sldId id="296" r:id="rId36"/>
    <p:sldId id="271" r:id="rId37"/>
    <p:sldId id="316" r:id="rId38"/>
    <p:sldId id="317" r:id="rId39"/>
    <p:sldId id="318" r:id="rId40"/>
    <p:sldId id="305" r:id="rId41"/>
    <p:sldId id="292" r:id="rId42"/>
    <p:sldId id="298" r:id="rId43"/>
    <p:sldId id="299" r:id="rId44"/>
    <p:sldId id="293" r:id="rId45"/>
    <p:sldId id="321" r:id="rId46"/>
    <p:sldId id="314" r:id="rId47"/>
    <p:sldId id="324" r:id="rId48"/>
    <p:sldId id="329"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07" autoAdjust="0"/>
  </p:normalViewPr>
  <p:slideViewPr>
    <p:cSldViewPr>
      <p:cViewPr varScale="1">
        <p:scale>
          <a:sx n="108" d="100"/>
          <a:sy n="108" d="100"/>
        </p:scale>
        <p:origin x="167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1EADF2B-55F7-4CB1-860E-892FF31A0EAF}" type="datetimeFigureOut">
              <a:rPr lang="en-US" smtClean="0"/>
              <a:t>2/25/2014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0B85CE5-AF27-4914-980F-3113561F44B7}" type="slidenum">
              <a:rPr lang="en-US" smtClean="0"/>
              <a:t>‹#›</a:t>
            </a:fld>
            <a:endParaRPr lang="en-US" dirty="0"/>
          </a:p>
        </p:txBody>
      </p:sp>
    </p:spTree>
    <p:extLst>
      <p:ext uri="{BB962C8B-B14F-4D97-AF65-F5344CB8AC3E}">
        <p14:creationId xmlns:p14="http://schemas.microsoft.com/office/powerpoint/2010/main" val="233496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a:t>
            </a:fld>
            <a:endParaRPr lang="en-US" dirty="0"/>
          </a:p>
        </p:txBody>
      </p:sp>
    </p:spTree>
    <p:extLst>
      <p:ext uri="{BB962C8B-B14F-4D97-AF65-F5344CB8AC3E}">
        <p14:creationId xmlns:p14="http://schemas.microsoft.com/office/powerpoint/2010/main" val="123627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10</a:t>
            </a:fld>
            <a:endParaRPr lang="en-US" dirty="0"/>
          </a:p>
        </p:txBody>
      </p:sp>
    </p:spTree>
    <p:extLst>
      <p:ext uri="{BB962C8B-B14F-4D97-AF65-F5344CB8AC3E}">
        <p14:creationId xmlns:p14="http://schemas.microsoft.com/office/powerpoint/2010/main" val="105789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11</a:t>
            </a:fld>
            <a:endParaRPr lang="en-US" dirty="0"/>
          </a:p>
        </p:txBody>
      </p:sp>
    </p:spTree>
    <p:extLst>
      <p:ext uri="{BB962C8B-B14F-4D97-AF65-F5344CB8AC3E}">
        <p14:creationId xmlns:p14="http://schemas.microsoft.com/office/powerpoint/2010/main" val="143283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12</a:t>
            </a:fld>
            <a:endParaRPr lang="en-US" dirty="0"/>
          </a:p>
        </p:txBody>
      </p:sp>
    </p:spTree>
    <p:extLst>
      <p:ext uri="{BB962C8B-B14F-4D97-AF65-F5344CB8AC3E}">
        <p14:creationId xmlns:p14="http://schemas.microsoft.com/office/powerpoint/2010/main" val="380673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13</a:t>
            </a:fld>
            <a:endParaRPr lang="en-US" dirty="0"/>
          </a:p>
        </p:txBody>
      </p:sp>
    </p:spTree>
    <p:extLst>
      <p:ext uri="{BB962C8B-B14F-4D97-AF65-F5344CB8AC3E}">
        <p14:creationId xmlns:p14="http://schemas.microsoft.com/office/powerpoint/2010/main" val="402176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14</a:t>
            </a:fld>
            <a:endParaRPr lang="en-US" dirty="0"/>
          </a:p>
        </p:txBody>
      </p:sp>
    </p:spTree>
    <p:extLst>
      <p:ext uri="{BB962C8B-B14F-4D97-AF65-F5344CB8AC3E}">
        <p14:creationId xmlns:p14="http://schemas.microsoft.com/office/powerpoint/2010/main" val="88650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15</a:t>
            </a:fld>
            <a:endParaRPr lang="en-US" dirty="0"/>
          </a:p>
        </p:txBody>
      </p:sp>
    </p:spTree>
    <p:extLst>
      <p:ext uri="{BB962C8B-B14F-4D97-AF65-F5344CB8AC3E}">
        <p14:creationId xmlns:p14="http://schemas.microsoft.com/office/powerpoint/2010/main" val="1157060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16</a:t>
            </a:fld>
            <a:endParaRPr lang="en-US" dirty="0"/>
          </a:p>
        </p:txBody>
      </p:sp>
    </p:spTree>
    <p:extLst>
      <p:ext uri="{BB962C8B-B14F-4D97-AF65-F5344CB8AC3E}">
        <p14:creationId xmlns:p14="http://schemas.microsoft.com/office/powerpoint/2010/main" val="59839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17</a:t>
            </a:fld>
            <a:endParaRPr lang="en-US" dirty="0"/>
          </a:p>
        </p:txBody>
      </p:sp>
    </p:spTree>
    <p:extLst>
      <p:ext uri="{BB962C8B-B14F-4D97-AF65-F5344CB8AC3E}">
        <p14:creationId xmlns:p14="http://schemas.microsoft.com/office/powerpoint/2010/main" val="235850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18</a:t>
            </a:fld>
            <a:endParaRPr lang="en-US" dirty="0"/>
          </a:p>
        </p:txBody>
      </p:sp>
    </p:spTree>
    <p:extLst>
      <p:ext uri="{BB962C8B-B14F-4D97-AF65-F5344CB8AC3E}">
        <p14:creationId xmlns:p14="http://schemas.microsoft.com/office/powerpoint/2010/main" val="249282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19</a:t>
            </a:fld>
            <a:endParaRPr lang="en-US" dirty="0"/>
          </a:p>
        </p:txBody>
      </p:sp>
    </p:spTree>
    <p:extLst>
      <p:ext uri="{BB962C8B-B14F-4D97-AF65-F5344CB8AC3E}">
        <p14:creationId xmlns:p14="http://schemas.microsoft.com/office/powerpoint/2010/main" val="423148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a:t>
            </a:fld>
            <a:endParaRPr lang="en-US" dirty="0"/>
          </a:p>
        </p:txBody>
      </p:sp>
    </p:spTree>
    <p:extLst>
      <p:ext uri="{BB962C8B-B14F-4D97-AF65-F5344CB8AC3E}">
        <p14:creationId xmlns:p14="http://schemas.microsoft.com/office/powerpoint/2010/main" val="226614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20</a:t>
            </a:fld>
            <a:endParaRPr lang="en-US" dirty="0"/>
          </a:p>
        </p:txBody>
      </p:sp>
    </p:spTree>
    <p:extLst>
      <p:ext uri="{BB962C8B-B14F-4D97-AF65-F5344CB8AC3E}">
        <p14:creationId xmlns:p14="http://schemas.microsoft.com/office/powerpoint/2010/main" val="249184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21</a:t>
            </a:fld>
            <a:endParaRPr lang="en-US" dirty="0"/>
          </a:p>
        </p:txBody>
      </p:sp>
    </p:spTree>
    <p:extLst>
      <p:ext uri="{BB962C8B-B14F-4D97-AF65-F5344CB8AC3E}">
        <p14:creationId xmlns:p14="http://schemas.microsoft.com/office/powerpoint/2010/main" val="1885484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22</a:t>
            </a:fld>
            <a:endParaRPr lang="en-US" dirty="0"/>
          </a:p>
        </p:txBody>
      </p:sp>
    </p:spTree>
    <p:extLst>
      <p:ext uri="{BB962C8B-B14F-4D97-AF65-F5344CB8AC3E}">
        <p14:creationId xmlns:p14="http://schemas.microsoft.com/office/powerpoint/2010/main" val="2918504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23</a:t>
            </a:fld>
            <a:endParaRPr lang="en-US" dirty="0"/>
          </a:p>
        </p:txBody>
      </p:sp>
    </p:spTree>
    <p:extLst>
      <p:ext uri="{BB962C8B-B14F-4D97-AF65-F5344CB8AC3E}">
        <p14:creationId xmlns:p14="http://schemas.microsoft.com/office/powerpoint/2010/main" val="148998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24</a:t>
            </a:fld>
            <a:endParaRPr lang="en-US" dirty="0"/>
          </a:p>
        </p:txBody>
      </p:sp>
    </p:spTree>
    <p:extLst>
      <p:ext uri="{BB962C8B-B14F-4D97-AF65-F5344CB8AC3E}">
        <p14:creationId xmlns:p14="http://schemas.microsoft.com/office/powerpoint/2010/main" val="2399237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25</a:t>
            </a:fld>
            <a:endParaRPr lang="en-US" dirty="0"/>
          </a:p>
        </p:txBody>
      </p:sp>
    </p:spTree>
    <p:extLst>
      <p:ext uri="{BB962C8B-B14F-4D97-AF65-F5344CB8AC3E}">
        <p14:creationId xmlns:p14="http://schemas.microsoft.com/office/powerpoint/2010/main" val="2786450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26</a:t>
            </a:fld>
            <a:endParaRPr lang="en-US" dirty="0"/>
          </a:p>
        </p:txBody>
      </p:sp>
    </p:spTree>
    <p:extLst>
      <p:ext uri="{BB962C8B-B14F-4D97-AF65-F5344CB8AC3E}">
        <p14:creationId xmlns:p14="http://schemas.microsoft.com/office/powerpoint/2010/main" val="2963951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27</a:t>
            </a:fld>
            <a:endParaRPr lang="en-US" dirty="0"/>
          </a:p>
        </p:txBody>
      </p:sp>
    </p:spTree>
    <p:extLst>
      <p:ext uri="{BB962C8B-B14F-4D97-AF65-F5344CB8AC3E}">
        <p14:creationId xmlns:p14="http://schemas.microsoft.com/office/powerpoint/2010/main" val="245711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28</a:t>
            </a:fld>
            <a:endParaRPr lang="en-US" dirty="0"/>
          </a:p>
        </p:txBody>
      </p:sp>
    </p:spTree>
    <p:extLst>
      <p:ext uri="{BB962C8B-B14F-4D97-AF65-F5344CB8AC3E}">
        <p14:creationId xmlns:p14="http://schemas.microsoft.com/office/powerpoint/2010/main" val="1823203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30</a:t>
            </a:fld>
            <a:endParaRPr lang="en-US" dirty="0"/>
          </a:p>
        </p:txBody>
      </p:sp>
    </p:spTree>
    <p:extLst>
      <p:ext uri="{BB962C8B-B14F-4D97-AF65-F5344CB8AC3E}">
        <p14:creationId xmlns:p14="http://schemas.microsoft.com/office/powerpoint/2010/main" val="226889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a:t>
            </a:fld>
            <a:endParaRPr lang="en-US" dirty="0"/>
          </a:p>
        </p:txBody>
      </p:sp>
    </p:spTree>
    <p:extLst>
      <p:ext uri="{BB962C8B-B14F-4D97-AF65-F5344CB8AC3E}">
        <p14:creationId xmlns:p14="http://schemas.microsoft.com/office/powerpoint/2010/main" val="3655366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31</a:t>
            </a:fld>
            <a:endParaRPr lang="en-US" dirty="0"/>
          </a:p>
        </p:txBody>
      </p:sp>
    </p:spTree>
    <p:extLst>
      <p:ext uri="{BB962C8B-B14F-4D97-AF65-F5344CB8AC3E}">
        <p14:creationId xmlns:p14="http://schemas.microsoft.com/office/powerpoint/2010/main" val="4208980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32</a:t>
            </a:fld>
            <a:endParaRPr lang="en-US" dirty="0"/>
          </a:p>
        </p:txBody>
      </p:sp>
    </p:spTree>
    <p:extLst>
      <p:ext uri="{BB962C8B-B14F-4D97-AF65-F5344CB8AC3E}">
        <p14:creationId xmlns:p14="http://schemas.microsoft.com/office/powerpoint/2010/main" val="3134251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33</a:t>
            </a:fld>
            <a:endParaRPr lang="en-US" dirty="0"/>
          </a:p>
        </p:txBody>
      </p:sp>
    </p:spTree>
    <p:extLst>
      <p:ext uri="{BB962C8B-B14F-4D97-AF65-F5344CB8AC3E}">
        <p14:creationId xmlns:p14="http://schemas.microsoft.com/office/powerpoint/2010/main" val="2810096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34</a:t>
            </a:fld>
            <a:endParaRPr lang="en-US" dirty="0"/>
          </a:p>
        </p:txBody>
      </p:sp>
    </p:spTree>
    <p:extLst>
      <p:ext uri="{BB962C8B-B14F-4D97-AF65-F5344CB8AC3E}">
        <p14:creationId xmlns:p14="http://schemas.microsoft.com/office/powerpoint/2010/main" val="3262517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35</a:t>
            </a:fld>
            <a:endParaRPr lang="en-US" dirty="0"/>
          </a:p>
        </p:txBody>
      </p:sp>
    </p:spTree>
    <p:extLst>
      <p:ext uri="{BB962C8B-B14F-4D97-AF65-F5344CB8AC3E}">
        <p14:creationId xmlns:p14="http://schemas.microsoft.com/office/powerpoint/2010/main" val="1157937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36</a:t>
            </a:fld>
            <a:endParaRPr lang="en-US" dirty="0"/>
          </a:p>
        </p:txBody>
      </p:sp>
    </p:spTree>
    <p:extLst>
      <p:ext uri="{BB962C8B-B14F-4D97-AF65-F5344CB8AC3E}">
        <p14:creationId xmlns:p14="http://schemas.microsoft.com/office/powerpoint/2010/main" val="999442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37</a:t>
            </a:fld>
            <a:endParaRPr lang="en-US" dirty="0"/>
          </a:p>
        </p:txBody>
      </p:sp>
    </p:spTree>
    <p:extLst>
      <p:ext uri="{BB962C8B-B14F-4D97-AF65-F5344CB8AC3E}">
        <p14:creationId xmlns:p14="http://schemas.microsoft.com/office/powerpoint/2010/main" val="2217412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38</a:t>
            </a:fld>
            <a:endParaRPr lang="en-US" dirty="0"/>
          </a:p>
        </p:txBody>
      </p:sp>
    </p:spTree>
    <p:extLst>
      <p:ext uri="{BB962C8B-B14F-4D97-AF65-F5344CB8AC3E}">
        <p14:creationId xmlns:p14="http://schemas.microsoft.com/office/powerpoint/2010/main" val="1485427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39</a:t>
            </a:fld>
            <a:endParaRPr lang="en-US" dirty="0"/>
          </a:p>
        </p:txBody>
      </p:sp>
    </p:spTree>
    <p:extLst>
      <p:ext uri="{BB962C8B-B14F-4D97-AF65-F5344CB8AC3E}">
        <p14:creationId xmlns:p14="http://schemas.microsoft.com/office/powerpoint/2010/main" val="3312245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40</a:t>
            </a:fld>
            <a:endParaRPr lang="en-US" dirty="0"/>
          </a:p>
        </p:txBody>
      </p:sp>
    </p:spTree>
    <p:extLst>
      <p:ext uri="{BB962C8B-B14F-4D97-AF65-F5344CB8AC3E}">
        <p14:creationId xmlns:p14="http://schemas.microsoft.com/office/powerpoint/2010/main" val="298454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a:t>
            </a:fld>
            <a:endParaRPr lang="en-US" dirty="0"/>
          </a:p>
        </p:txBody>
      </p:sp>
    </p:spTree>
    <p:extLst>
      <p:ext uri="{BB962C8B-B14F-4D97-AF65-F5344CB8AC3E}">
        <p14:creationId xmlns:p14="http://schemas.microsoft.com/office/powerpoint/2010/main" val="3364384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41</a:t>
            </a:fld>
            <a:endParaRPr lang="en-US" dirty="0"/>
          </a:p>
        </p:txBody>
      </p:sp>
    </p:spTree>
    <p:extLst>
      <p:ext uri="{BB962C8B-B14F-4D97-AF65-F5344CB8AC3E}">
        <p14:creationId xmlns:p14="http://schemas.microsoft.com/office/powerpoint/2010/main" val="303502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42</a:t>
            </a:fld>
            <a:endParaRPr lang="en-US" dirty="0"/>
          </a:p>
        </p:txBody>
      </p:sp>
    </p:spTree>
    <p:extLst>
      <p:ext uri="{BB962C8B-B14F-4D97-AF65-F5344CB8AC3E}">
        <p14:creationId xmlns:p14="http://schemas.microsoft.com/office/powerpoint/2010/main" val="3932468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43</a:t>
            </a:fld>
            <a:endParaRPr lang="en-US" dirty="0"/>
          </a:p>
        </p:txBody>
      </p:sp>
    </p:spTree>
    <p:extLst>
      <p:ext uri="{BB962C8B-B14F-4D97-AF65-F5344CB8AC3E}">
        <p14:creationId xmlns:p14="http://schemas.microsoft.com/office/powerpoint/2010/main" val="3241405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44</a:t>
            </a:fld>
            <a:endParaRPr lang="en-US" dirty="0"/>
          </a:p>
        </p:txBody>
      </p:sp>
    </p:spTree>
    <p:extLst>
      <p:ext uri="{BB962C8B-B14F-4D97-AF65-F5344CB8AC3E}">
        <p14:creationId xmlns:p14="http://schemas.microsoft.com/office/powerpoint/2010/main" val="1222155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45</a:t>
            </a:fld>
            <a:endParaRPr lang="en-US" dirty="0"/>
          </a:p>
        </p:txBody>
      </p:sp>
    </p:spTree>
    <p:extLst>
      <p:ext uri="{BB962C8B-B14F-4D97-AF65-F5344CB8AC3E}">
        <p14:creationId xmlns:p14="http://schemas.microsoft.com/office/powerpoint/2010/main" val="2340418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46</a:t>
            </a:fld>
            <a:endParaRPr lang="en-US" dirty="0"/>
          </a:p>
        </p:txBody>
      </p:sp>
    </p:spTree>
    <p:extLst>
      <p:ext uri="{BB962C8B-B14F-4D97-AF65-F5344CB8AC3E}">
        <p14:creationId xmlns:p14="http://schemas.microsoft.com/office/powerpoint/2010/main" val="279414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5</a:t>
            </a:fld>
            <a:endParaRPr lang="en-US" dirty="0"/>
          </a:p>
        </p:txBody>
      </p:sp>
    </p:spTree>
    <p:extLst>
      <p:ext uri="{BB962C8B-B14F-4D97-AF65-F5344CB8AC3E}">
        <p14:creationId xmlns:p14="http://schemas.microsoft.com/office/powerpoint/2010/main" val="295669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6</a:t>
            </a:fld>
            <a:endParaRPr lang="en-US" dirty="0"/>
          </a:p>
        </p:txBody>
      </p:sp>
    </p:spTree>
    <p:extLst>
      <p:ext uri="{BB962C8B-B14F-4D97-AF65-F5344CB8AC3E}">
        <p14:creationId xmlns:p14="http://schemas.microsoft.com/office/powerpoint/2010/main" val="397240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7</a:t>
            </a:fld>
            <a:endParaRPr lang="en-US" dirty="0"/>
          </a:p>
        </p:txBody>
      </p:sp>
    </p:spTree>
    <p:extLst>
      <p:ext uri="{BB962C8B-B14F-4D97-AF65-F5344CB8AC3E}">
        <p14:creationId xmlns:p14="http://schemas.microsoft.com/office/powerpoint/2010/main" val="263635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8</a:t>
            </a:fld>
            <a:endParaRPr lang="en-US" dirty="0"/>
          </a:p>
        </p:txBody>
      </p:sp>
    </p:spTree>
    <p:extLst>
      <p:ext uri="{BB962C8B-B14F-4D97-AF65-F5344CB8AC3E}">
        <p14:creationId xmlns:p14="http://schemas.microsoft.com/office/powerpoint/2010/main" val="215892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B85CE5-AF27-4914-980F-3113561F44B7}" type="slidenum">
              <a:rPr lang="en-US" smtClean="0"/>
              <a:t>9</a:t>
            </a:fld>
            <a:endParaRPr lang="en-US" dirty="0"/>
          </a:p>
        </p:txBody>
      </p:sp>
    </p:spTree>
    <p:extLst>
      <p:ext uri="{BB962C8B-B14F-4D97-AF65-F5344CB8AC3E}">
        <p14:creationId xmlns:p14="http://schemas.microsoft.com/office/powerpoint/2010/main" val="2259633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3AA707-447A-4354-B3BD-7F457C9DC192}" type="slidenum">
              <a:rPr lang="en-US" smtClean="0"/>
              <a:t>‹#›</a:t>
            </a:fld>
            <a:endParaRPr lang="en-US" dirty="0"/>
          </a:p>
        </p:txBody>
      </p:sp>
    </p:spTree>
    <p:extLst>
      <p:ext uri="{BB962C8B-B14F-4D97-AF65-F5344CB8AC3E}">
        <p14:creationId xmlns:p14="http://schemas.microsoft.com/office/powerpoint/2010/main" val="11792255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350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lvl1pPr algn="l">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495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Tree>
    <p:extLst>
      <p:ext uri="{BB962C8B-B14F-4D97-AF65-F5344CB8AC3E}">
        <p14:creationId xmlns:p14="http://schemas.microsoft.com/office/powerpoint/2010/main" val="31343479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lvl1pPr algn="l">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495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Tree>
    <p:extLst>
      <p:ext uri="{BB962C8B-B14F-4D97-AF65-F5344CB8AC3E}">
        <p14:creationId xmlns:p14="http://schemas.microsoft.com/office/powerpoint/2010/main" val="2807371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
        <p:nvSpPr>
          <p:cNvPr id="12" name="Text Placeholder 11"/>
          <p:cNvSpPr>
            <a:spLocks noGrp="1"/>
          </p:cNvSpPr>
          <p:nvPr>
            <p:ph type="body" sz="quarter" idx="10"/>
          </p:nvPr>
        </p:nvSpPr>
        <p:spPr>
          <a:xfrm>
            <a:off x="457200" y="1524000"/>
            <a:ext cx="3276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1"/>
          </p:nvPr>
        </p:nvSpPr>
        <p:spPr>
          <a:xfrm>
            <a:off x="4419600" y="20574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738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5302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12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86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cxnSp>
        <p:nvCxnSpPr>
          <p:cNvPr id="6" name="Straight Connector 5"/>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93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19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2684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image" Target="../media/image1.jpe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AA707-447A-4354-B3BD-7F457C9DC192}" type="slidenum">
              <a:rPr lang="en-US" smtClean="0"/>
              <a:t>‹#›</a:t>
            </a:fld>
            <a:endParaRPr lang="en-US" dirty="0"/>
          </a:p>
        </p:txBody>
      </p:sp>
    </p:spTree>
    <p:extLst>
      <p:ext uri="{BB962C8B-B14F-4D97-AF65-F5344CB8AC3E}">
        <p14:creationId xmlns:p14="http://schemas.microsoft.com/office/powerpoint/2010/main" val="192403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Tree>
    <p:extLst>
      <p:ext uri="{BB962C8B-B14F-4D97-AF65-F5344CB8AC3E}">
        <p14:creationId xmlns:p14="http://schemas.microsoft.com/office/powerpoint/2010/main" val="180676882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hd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urtis.Loftis@sto.sc.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agillespie@ediadvisor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curtis@curtisloftis.com"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mailto:Shakun.Tahiliani@sto.sc.gov"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reasurer.loftis@gmail.com%3cmailto:treasurer.loftis@gmail.com"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mailto:DOliver@ic.sc.gov%3cmailto:DOliver@ic.sc.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Doliver@ic.sc.gov"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hyperlink" Target="mailto:Curtis.Loftis@sto.sc.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mailto:rgunnlaugsson@gmail.com" TargetMode="External"/><Relationship Id="rId3" Type="http://schemas.openxmlformats.org/officeDocument/2006/relationships/hyperlink" Target="mailto:Curtis.Loftis@sto.sc.gov" TargetMode="External"/><Relationship Id="rId7" Type="http://schemas.openxmlformats.org/officeDocument/2006/relationships/hyperlink" Target="mailto:davant@peba.sc.gov"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mailto:agillespie@ediadvisors.com" TargetMode="External"/><Relationship Id="rId11" Type="http://schemas.openxmlformats.org/officeDocument/2006/relationships/hyperlink" Target="mailto:engiobbe@hotmail.com" TargetMode="External"/><Relationship Id="rId5" Type="http://schemas.openxmlformats.org/officeDocument/2006/relationships/hyperlink" Target="mailto:Amy.Wright@sto.sc.gov" TargetMode="External"/><Relationship Id="rId10" Type="http://schemas.openxmlformats.org/officeDocument/2006/relationships/hyperlink" Target="mailto:Reynolds@willcoxlaw.com" TargetMode="External"/><Relationship Id="rId4" Type="http://schemas.openxmlformats.org/officeDocument/2006/relationships/hyperlink" Target="mailto:lsmith@ic.sc.gov" TargetMode="External"/><Relationship Id="rId9" Type="http://schemas.openxmlformats.org/officeDocument/2006/relationships/hyperlink" Target="mailto:ronwilder@mindspring.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1470025"/>
          </a:xfrm>
        </p:spPr>
        <p:txBody>
          <a:bodyPr>
            <a:noAutofit/>
          </a:bodyPr>
          <a:lstStyle/>
          <a:p>
            <a:r>
              <a:rPr lang="en-US" sz="4800" b="1" u="sng" dirty="0" smtClean="0"/>
              <a:t>Mr. Loftis </a:t>
            </a:r>
            <a:r>
              <a:rPr lang="en-US" sz="4800" b="1" i="1" u="sng" dirty="0"/>
              <a:t>v</a:t>
            </a:r>
            <a:r>
              <a:rPr lang="en-US" sz="4800" b="1" i="1" u="sng" dirty="0" smtClean="0"/>
              <a:t>s. </a:t>
            </a:r>
            <a:r>
              <a:rPr lang="en-US" sz="4800" b="1" u="sng" dirty="0" smtClean="0"/>
              <a:t>The Facts</a:t>
            </a:r>
            <a:endParaRPr lang="en-US" sz="4800" b="1" u="sng" dirty="0"/>
          </a:p>
        </p:txBody>
      </p:sp>
      <p:sp>
        <p:nvSpPr>
          <p:cNvPr id="3" name="Subtitle 2"/>
          <p:cNvSpPr>
            <a:spLocks noGrp="1"/>
          </p:cNvSpPr>
          <p:nvPr>
            <p:ph type="subTitle" idx="1"/>
          </p:nvPr>
        </p:nvSpPr>
        <p:spPr>
          <a:xfrm>
            <a:off x="1371600" y="3505200"/>
            <a:ext cx="6400800" cy="1752600"/>
          </a:xfrm>
        </p:spPr>
        <p:txBody>
          <a:bodyPr/>
          <a:lstStyle/>
          <a:p>
            <a:r>
              <a:rPr lang="en-US" dirty="0" smtClean="0"/>
              <a:t>Greg Ryberg, COO</a:t>
            </a:r>
          </a:p>
          <a:p>
            <a:r>
              <a:rPr lang="en-US" sz="2000" dirty="0" smtClean="0"/>
              <a:t>February 25, 2014</a:t>
            </a:r>
            <a:endParaRPr lang="en-US" sz="2000" dirty="0"/>
          </a:p>
        </p:txBody>
      </p:sp>
    </p:spTree>
    <p:extLst>
      <p:ext uri="{BB962C8B-B14F-4D97-AF65-F5344CB8AC3E}">
        <p14:creationId xmlns:p14="http://schemas.microsoft.com/office/powerpoint/2010/main" val="196695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48199"/>
          </a:xfrm>
        </p:spPr>
        <p:txBody>
          <a:bodyPr>
            <a:normAutofit fontScale="70000" lnSpcReduction="20000"/>
          </a:bodyPr>
          <a:lstStyle/>
          <a:p>
            <a:pPr marL="0" lvl="0" indent="0" algn="ctr">
              <a:lnSpc>
                <a:spcPct val="90000"/>
              </a:lnSpc>
              <a:spcBef>
                <a:spcPts val="1000"/>
              </a:spcBef>
              <a:buNone/>
            </a:pPr>
            <a:r>
              <a:rPr lang="en-US" sz="4000" b="1" u="sng" dirty="0">
                <a:solidFill>
                  <a:prstClr val="black"/>
                </a:solidFill>
              </a:rPr>
              <a:t>Compensation Committee; March 12, 2012 </a:t>
            </a:r>
          </a:p>
          <a:p>
            <a:pPr marL="0" lvl="0" indent="0">
              <a:lnSpc>
                <a:spcPct val="90000"/>
              </a:lnSpc>
              <a:spcBef>
                <a:spcPts val="1000"/>
              </a:spcBef>
              <a:buNone/>
            </a:pPr>
            <a:r>
              <a:rPr lang="en-US" b="1" dirty="0">
                <a:solidFill>
                  <a:prstClr val="black"/>
                </a:solidFill>
              </a:rPr>
              <a:t>Committee Members Present: Mr. Allen Gillespie (via phone), State Treasurer Curtis Loftis, Dr. Travis Pritchett (via phone)</a:t>
            </a:r>
          </a:p>
          <a:p>
            <a:pPr lvl="1">
              <a:lnSpc>
                <a:spcPct val="90000"/>
              </a:lnSpc>
              <a:spcBef>
                <a:spcPts val="1000"/>
              </a:spcBef>
              <a:buFont typeface="Arial" panose="020B0604020202020204" pitchFamily="34" charset="0"/>
              <a:buChar char="•"/>
            </a:pPr>
            <a:r>
              <a:rPr lang="en-US" dirty="0">
                <a:solidFill>
                  <a:prstClr val="black"/>
                </a:solidFill>
              </a:rPr>
              <a:t>After discussion, on a motion made by Dr. Pritchett and seconded by Mr. Loftis, the Committee unanimously agreed to target total compensation equal to the 90th percentile of public plans.</a:t>
            </a:r>
          </a:p>
          <a:p>
            <a:pPr lvl="1">
              <a:lnSpc>
                <a:spcPct val="90000"/>
              </a:lnSpc>
              <a:spcBef>
                <a:spcPts val="1000"/>
              </a:spcBef>
              <a:buFont typeface="Arial" panose="020B0604020202020204" pitchFamily="34" charset="0"/>
              <a:buChar char="•"/>
            </a:pPr>
            <a:r>
              <a:rPr lang="en-US" dirty="0">
                <a:solidFill>
                  <a:prstClr val="black"/>
                </a:solidFill>
              </a:rPr>
              <a:t>Mr. Loftis made six subsequent motions concerning the PIC plan.</a:t>
            </a:r>
          </a:p>
          <a:p>
            <a:pPr marL="0" lvl="0" indent="0" algn="ctr">
              <a:lnSpc>
                <a:spcPct val="90000"/>
              </a:lnSpc>
              <a:spcBef>
                <a:spcPts val="1000"/>
              </a:spcBef>
              <a:buNone/>
            </a:pPr>
            <a:endParaRPr lang="en-US" b="1" dirty="0" smtClean="0">
              <a:solidFill>
                <a:prstClr val="black"/>
              </a:solidFill>
            </a:endParaRPr>
          </a:p>
          <a:p>
            <a:pPr marL="0" lvl="0" indent="0" algn="ctr">
              <a:lnSpc>
                <a:spcPct val="90000"/>
              </a:lnSpc>
              <a:spcBef>
                <a:spcPts val="1000"/>
              </a:spcBef>
              <a:buNone/>
            </a:pPr>
            <a:endParaRPr lang="en-US" b="1" dirty="0">
              <a:solidFill>
                <a:prstClr val="black"/>
              </a:solidFill>
            </a:endParaRPr>
          </a:p>
          <a:p>
            <a:pPr marL="0" lvl="0" indent="0" algn="ctr">
              <a:lnSpc>
                <a:spcPct val="90000"/>
              </a:lnSpc>
              <a:spcBef>
                <a:spcPts val="1000"/>
              </a:spcBef>
              <a:buNone/>
            </a:pPr>
            <a:r>
              <a:rPr lang="en-US" sz="4000" b="1" u="sng" dirty="0" smtClean="0">
                <a:solidFill>
                  <a:prstClr val="black"/>
                </a:solidFill>
              </a:rPr>
              <a:t>Full Commission Meeting; March 23, 2012</a:t>
            </a:r>
          </a:p>
          <a:p>
            <a:pPr marL="0" lvl="0" indent="0">
              <a:lnSpc>
                <a:spcPct val="90000"/>
              </a:lnSpc>
              <a:spcBef>
                <a:spcPts val="1000"/>
              </a:spcBef>
              <a:buNone/>
            </a:pPr>
            <a:r>
              <a:rPr lang="en-US" b="1" dirty="0" smtClean="0">
                <a:solidFill>
                  <a:prstClr val="black"/>
                </a:solidFill>
              </a:rPr>
              <a:t>All Commissioners present in person or via phone</a:t>
            </a:r>
            <a:endParaRPr lang="en-US" dirty="0" smtClean="0">
              <a:solidFill>
                <a:prstClr val="black"/>
              </a:solidFill>
            </a:endParaRPr>
          </a:p>
          <a:p>
            <a:pPr lvl="1">
              <a:lnSpc>
                <a:spcPct val="90000"/>
              </a:lnSpc>
              <a:spcBef>
                <a:spcPts val="1000"/>
              </a:spcBef>
              <a:buFont typeface="Arial" panose="020B0604020202020204" pitchFamily="34" charset="0"/>
              <a:buChar char="•"/>
            </a:pPr>
            <a:r>
              <a:rPr lang="en-US" dirty="0" smtClean="0">
                <a:solidFill>
                  <a:prstClr val="black"/>
                </a:solidFill>
              </a:rPr>
              <a:t>Mr. Williams made a motion to accept all of the recommendations of the Compensation Committee, with the exception of the highwater mark. Mr. Loftis seconded the motion for further discussion. The motion passed unanimously.   </a:t>
            </a:r>
          </a:p>
          <a:p>
            <a:endParaRPr lang="en-US" dirty="0"/>
          </a:p>
        </p:txBody>
      </p:sp>
      <p:sp>
        <p:nvSpPr>
          <p:cNvPr id="4" name="Title 1"/>
          <p:cNvSpPr>
            <a:spLocks noGrp="1"/>
          </p:cNvSpPr>
          <p:nvPr>
            <p:ph type="title"/>
          </p:nvPr>
        </p:nvSpPr>
        <p:spPr>
          <a:xfrm>
            <a:off x="304800" y="274638"/>
            <a:ext cx="8686800" cy="1173162"/>
          </a:xfrm>
        </p:spPr>
        <p:txBody>
          <a:bodyPr>
            <a:noAutofit/>
          </a:bodyPr>
          <a:lstStyle/>
          <a:p>
            <a:r>
              <a:rPr lang="en-US" sz="3600" i="1" dirty="0" smtClean="0"/>
              <a:t>“I am not allowed to be on a Committee.”</a:t>
            </a:r>
            <a:r>
              <a:rPr lang="en-US" sz="3600" dirty="0" smtClean="0"/>
              <a:t>  </a:t>
            </a:r>
            <a:r>
              <a:rPr lang="en-US" sz="1400" dirty="0" smtClean="0"/>
              <a:t>1-30-14</a:t>
            </a:r>
            <a:endParaRPr lang="en-US" sz="1400" dirty="0"/>
          </a:p>
        </p:txBody>
      </p:sp>
      <p:sp>
        <p:nvSpPr>
          <p:cNvPr id="5"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10</a:t>
            </a:r>
            <a:endParaRPr lang="en-US" sz="1200" dirty="0"/>
          </a:p>
        </p:txBody>
      </p:sp>
    </p:spTree>
    <p:extLst>
      <p:ext uri="{BB962C8B-B14F-4D97-AF65-F5344CB8AC3E}">
        <p14:creationId xmlns:p14="http://schemas.microsoft.com/office/powerpoint/2010/main" val="2750515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799" cy="762000"/>
          </a:xfrm>
        </p:spPr>
        <p:txBody>
          <a:bodyPr>
            <a:noAutofit/>
          </a:bodyPr>
          <a:lstStyle/>
          <a:p>
            <a:r>
              <a:rPr lang="en-US" sz="3600" i="1" dirty="0" smtClean="0"/>
              <a:t>“I am not allowed to be on a Committee.”</a:t>
            </a:r>
            <a:r>
              <a:rPr lang="en-US" sz="3600" dirty="0" smtClean="0"/>
              <a:t>  </a:t>
            </a:r>
            <a:r>
              <a:rPr lang="en-US" sz="1400" dirty="0" smtClean="0"/>
              <a:t>1-30-14</a:t>
            </a:r>
            <a:endParaRPr lang="en-US" sz="1400" dirty="0"/>
          </a:p>
        </p:txBody>
      </p:sp>
      <p:sp>
        <p:nvSpPr>
          <p:cNvPr id="3" name="Content Placeholder 2"/>
          <p:cNvSpPr>
            <a:spLocks noGrp="1"/>
          </p:cNvSpPr>
          <p:nvPr>
            <p:ph idx="1"/>
          </p:nvPr>
        </p:nvSpPr>
        <p:spPr>
          <a:xfrm>
            <a:off x="762001" y="1219200"/>
            <a:ext cx="7620000" cy="4876800"/>
          </a:xfrm>
          <a:ln w="12700">
            <a:solidFill>
              <a:schemeClr val="tx1"/>
            </a:solidFill>
          </a:ln>
        </p:spPr>
        <p:txBody>
          <a:bodyPr>
            <a:normAutofit fontScale="25000" lnSpcReduction="20000"/>
          </a:bodyPr>
          <a:lstStyle/>
          <a:p>
            <a:pPr marL="0" indent="0">
              <a:buNone/>
            </a:pPr>
            <a:r>
              <a:rPr lang="en-US" sz="4400" dirty="0" smtClean="0">
                <a:latin typeface="Times New Roman" panose="02020603050405020304" pitchFamily="18" charset="0"/>
                <a:ea typeface="Tahoma" panose="020B0604030504040204" pitchFamily="34" charset="0"/>
                <a:cs typeface="Times New Roman" panose="02020603050405020304" pitchFamily="18" charset="0"/>
              </a:rPr>
              <a:t>July </a:t>
            </a:r>
            <a:r>
              <a:rPr lang="en-US" sz="4400" dirty="0">
                <a:latin typeface="Times New Roman" panose="02020603050405020304" pitchFamily="18" charset="0"/>
                <a:ea typeface="Tahoma" panose="020B0604030504040204" pitchFamily="34" charset="0"/>
                <a:cs typeface="Times New Roman" panose="02020603050405020304" pitchFamily="18" charset="0"/>
              </a:rPr>
              <a:t>2, 2012</a:t>
            </a:r>
          </a:p>
          <a:p>
            <a:pPr marL="0" indent="0">
              <a:buNone/>
            </a:pPr>
            <a:r>
              <a:rPr lang="en-US" sz="4400" b="1" dirty="0">
                <a:latin typeface="Times New Roman" panose="02020603050405020304" pitchFamily="18" charset="0"/>
                <a:ea typeface="Tahoma" panose="020B0604030504040204" pitchFamily="34" charset="0"/>
                <a:cs typeface="Times New Roman" panose="02020603050405020304" pitchFamily="18" charset="0"/>
              </a:rPr>
              <a:t>To:</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smtClean="0">
                <a:latin typeface="Times New Roman" panose="02020603050405020304" pitchFamily="18" charset="0"/>
                <a:ea typeface="Tahoma" panose="020B0604030504040204" pitchFamily="34" charset="0"/>
                <a:cs typeface="Times New Roman" panose="02020603050405020304" pitchFamily="18" charset="0"/>
              </a:rPr>
              <a:t>Members </a:t>
            </a:r>
            <a:r>
              <a:rPr lang="en-US" sz="4400" dirty="0">
                <a:latin typeface="Times New Roman" panose="02020603050405020304" pitchFamily="18" charset="0"/>
                <a:ea typeface="Tahoma" panose="020B0604030504040204" pitchFamily="34" charset="0"/>
                <a:cs typeface="Times New Roman" panose="02020603050405020304" pitchFamily="18" charset="0"/>
              </a:rPr>
              <a:t>of the Investment Commission</a:t>
            </a:r>
          </a:p>
          <a:p>
            <a:pPr marL="0" indent="0">
              <a:buNone/>
            </a:pPr>
            <a:r>
              <a:rPr lang="en-US" sz="4400" b="1" dirty="0">
                <a:latin typeface="Times New Roman" panose="02020603050405020304" pitchFamily="18" charset="0"/>
                <a:ea typeface="Tahoma" panose="020B0604030504040204" pitchFamily="34" charset="0"/>
                <a:cs typeface="Times New Roman" panose="02020603050405020304" pitchFamily="18" charset="0"/>
              </a:rPr>
              <a:t>From:</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smtClean="0">
                <a:latin typeface="Times New Roman" panose="02020603050405020304" pitchFamily="18" charset="0"/>
                <a:ea typeface="Tahoma" panose="020B0604030504040204" pitchFamily="34" charset="0"/>
                <a:cs typeface="Times New Roman" panose="02020603050405020304" pitchFamily="18" charset="0"/>
              </a:rPr>
              <a:t>Reynolds </a:t>
            </a:r>
            <a:r>
              <a:rPr lang="en-US" sz="4400" dirty="0">
                <a:latin typeface="Times New Roman" panose="02020603050405020304" pitchFamily="18" charset="0"/>
                <a:ea typeface="Tahoma" panose="020B0604030504040204" pitchFamily="34" charset="0"/>
                <a:cs typeface="Times New Roman" panose="02020603050405020304" pitchFamily="18" charset="0"/>
              </a:rPr>
              <a:t>Williams, Chairman</a:t>
            </a:r>
          </a:p>
          <a:p>
            <a:pPr marL="0" indent="0">
              <a:buNone/>
            </a:pPr>
            <a:r>
              <a:rPr lang="en-US" sz="4400" b="1" dirty="0">
                <a:latin typeface="Times New Roman" panose="02020603050405020304" pitchFamily="18" charset="0"/>
                <a:ea typeface="Tahoma" panose="020B0604030504040204" pitchFamily="34" charset="0"/>
                <a:cs typeface="Times New Roman" panose="02020603050405020304" pitchFamily="18" charset="0"/>
              </a:rPr>
              <a:t>Re:</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smtClean="0">
                <a:latin typeface="Times New Roman" panose="02020603050405020304" pitchFamily="18" charset="0"/>
                <a:ea typeface="Tahoma" panose="020B0604030504040204" pitchFamily="34" charset="0"/>
                <a:cs typeface="Times New Roman" panose="02020603050405020304" pitchFamily="18" charset="0"/>
              </a:rPr>
              <a:t>Standing </a:t>
            </a:r>
            <a:r>
              <a:rPr lang="en-US" sz="4400" dirty="0">
                <a:latin typeface="Times New Roman" panose="02020603050405020304" pitchFamily="18" charset="0"/>
                <a:ea typeface="Tahoma" panose="020B0604030504040204" pitchFamily="34" charset="0"/>
                <a:cs typeface="Times New Roman" panose="02020603050405020304" pitchFamily="18" charset="0"/>
              </a:rPr>
              <a:t>Committee Appointments </a:t>
            </a:r>
            <a:endParaRPr lang="en-US" sz="44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The Commission’s Governance Policies establish three standing committees: Budget Committee, Audit Committee, and Compensation Committee. As outlined in Section VI (B), the Chairman appoints members utilizing the following considerations:</a:t>
            </a:r>
          </a:p>
          <a:p>
            <a:pPr marL="0" indent="0">
              <a:buNone/>
            </a:pPr>
            <a:r>
              <a:rPr lang="en-US" sz="4400" dirty="0">
                <a:latin typeface="Times New Roman" panose="02020603050405020304" pitchFamily="18" charset="0"/>
                <a:cs typeface="Times New Roman" panose="02020603050405020304" pitchFamily="18" charset="0"/>
              </a:rPr>
              <a:t>The need to maintain an appropriate level of continuity in committee membership; </a:t>
            </a:r>
          </a:p>
          <a:p>
            <a:pPr marL="0" indent="0">
              <a:buNone/>
            </a:pPr>
            <a:r>
              <a:rPr lang="en-US" sz="4400" dirty="0">
                <a:latin typeface="Times New Roman" panose="02020603050405020304" pitchFamily="18" charset="0"/>
                <a:cs typeface="Times New Roman" panose="02020603050405020304" pitchFamily="18" charset="0"/>
              </a:rPr>
              <a:t>The need to rotate the composition of the committees to provide diverse experience to Commission’s members; and</a:t>
            </a:r>
          </a:p>
          <a:p>
            <a:pPr marL="0" indent="0">
              <a:buNone/>
            </a:pPr>
            <a:r>
              <a:rPr lang="en-US" sz="4400" dirty="0">
                <a:latin typeface="Times New Roman" panose="02020603050405020304" pitchFamily="18" charset="0"/>
                <a:cs typeface="Times New Roman" panose="02020603050405020304" pitchFamily="18" charset="0"/>
              </a:rPr>
              <a:t>The need to ensure that committee appointments reflect the Commission members’ interests and areas of expertise.</a:t>
            </a:r>
          </a:p>
          <a:p>
            <a:pPr marL="0" indent="0">
              <a:buNone/>
            </a:pPr>
            <a:r>
              <a:rPr lang="en-US" sz="4400" dirty="0">
                <a:latin typeface="Times New Roman" panose="02020603050405020304" pitchFamily="18" charset="0"/>
                <a:cs typeface="Times New Roman" panose="02020603050405020304" pitchFamily="18" charset="0"/>
              </a:rPr>
              <a:t>In accordance with these guidelines, I have appointed members to the standing committees as outlined below, effective July 1, 2012.  The appointments are listed by member and by committee.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Thank you for your service in the interests of the retirement systems’ participants and beneficiaries.</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pPr marL="0" indent="0">
              <a:buNone/>
            </a:pPr>
            <a:r>
              <a:rPr lang="en-US" sz="4400" b="1" u="sng" dirty="0">
                <a:latin typeface="Times New Roman" panose="02020603050405020304" pitchFamily="18" charset="0"/>
                <a:cs typeface="Times New Roman" panose="02020603050405020304" pitchFamily="18" charset="0"/>
              </a:rPr>
              <a:t>Allen Gillespie</a:t>
            </a:r>
            <a:r>
              <a:rPr lang="en-US" sz="4400" dirty="0">
                <a:latin typeface="Times New Roman" panose="02020603050405020304" pitchFamily="18" charset="0"/>
                <a:cs typeface="Times New Roman" panose="02020603050405020304" pitchFamily="18" charset="0"/>
              </a:rPr>
              <a:t>					</a:t>
            </a:r>
            <a:r>
              <a:rPr lang="en-US" sz="4400" b="1" u="sng" dirty="0">
                <a:latin typeface="Times New Roman" panose="02020603050405020304" pitchFamily="18" charset="0"/>
                <a:cs typeface="Times New Roman" panose="02020603050405020304" pitchFamily="18" charset="0"/>
              </a:rPr>
              <a:t>Audit Committee</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Audit Committee 				</a:t>
            </a:r>
            <a:r>
              <a:rPr lang="en-US" sz="4400" dirty="0" smtClean="0">
                <a:latin typeface="Times New Roman" panose="02020603050405020304" pitchFamily="18" charset="0"/>
                <a:cs typeface="Times New Roman" panose="02020603050405020304" pitchFamily="18" charset="0"/>
              </a:rPr>
              <a:t>Reynolds </a:t>
            </a:r>
            <a:r>
              <a:rPr lang="en-US" sz="4400" dirty="0">
                <a:latin typeface="Times New Roman" panose="02020603050405020304" pitchFamily="18" charset="0"/>
                <a:cs typeface="Times New Roman" panose="02020603050405020304" pitchFamily="18" charset="0"/>
              </a:rPr>
              <a:t>Williams							</a:t>
            </a:r>
            <a:r>
              <a:rPr lang="en-US" sz="4400" dirty="0" smtClean="0">
                <a:latin typeface="Times New Roman" panose="02020603050405020304" pitchFamily="18" charset="0"/>
                <a:cs typeface="Times New Roman" panose="02020603050405020304" pitchFamily="18" charset="0"/>
              </a:rPr>
              <a:t>Allen </a:t>
            </a:r>
            <a:r>
              <a:rPr lang="en-US" sz="4400" dirty="0">
                <a:latin typeface="Times New Roman" panose="02020603050405020304" pitchFamily="18" charset="0"/>
                <a:cs typeface="Times New Roman" panose="02020603050405020304" pitchFamily="18" charset="0"/>
              </a:rPr>
              <a:t>Gillespie</a:t>
            </a:r>
            <a:br>
              <a:rPr lang="en-US" sz="4400" dirty="0">
                <a:latin typeface="Times New Roman" panose="02020603050405020304" pitchFamily="18" charset="0"/>
                <a:cs typeface="Times New Roman" panose="02020603050405020304" pitchFamily="18" charset="0"/>
              </a:rPr>
            </a:br>
            <a:r>
              <a:rPr lang="en-US" sz="4400" b="1" u="sng" dirty="0">
                <a:latin typeface="Times New Roman" panose="02020603050405020304" pitchFamily="18" charset="0"/>
                <a:cs typeface="Times New Roman" panose="02020603050405020304" pitchFamily="18" charset="0"/>
              </a:rPr>
              <a:t>Reynolds Williams</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Audit Committee				</a:t>
            </a:r>
            <a:r>
              <a:rPr lang="en-US" sz="4400" b="1" u="sng" dirty="0" smtClean="0">
                <a:latin typeface="Times New Roman" panose="02020603050405020304" pitchFamily="18" charset="0"/>
                <a:cs typeface="Times New Roman" panose="02020603050405020304" pitchFamily="18" charset="0"/>
              </a:rPr>
              <a:t>Budget </a:t>
            </a:r>
            <a:r>
              <a:rPr lang="en-US" sz="4400" b="1" u="sng" dirty="0">
                <a:latin typeface="Times New Roman" panose="02020603050405020304" pitchFamily="18" charset="0"/>
                <a:cs typeface="Times New Roman" panose="02020603050405020304" pitchFamily="18" charset="0"/>
              </a:rPr>
              <a:t>Committee</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Curtis </a:t>
            </a:r>
            <a:r>
              <a:rPr lang="en-US" sz="4400" dirty="0">
                <a:latin typeface="Times New Roman" panose="02020603050405020304" pitchFamily="18" charset="0"/>
                <a:cs typeface="Times New Roman" panose="02020603050405020304" pitchFamily="18" charset="0"/>
              </a:rPr>
              <a:t>Loftis</a:t>
            </a:r>
            <a:br>
              <a:rPr lang="en-US" sz="4400" dirty="0">
                <a:latin typeface="Times New Roman" panose="02020603050405020304" pitchFamily="18" charset="0"/>
                <a:cs typeface="Times New Roman" panose="02020603050405020304" pitchFamily="18" charset="0"/>
              </a:rPr>
            </a:br>
            <a:r>
              <a:rPr lang="en-US" sz="4400" b="1" u="sng" dirty="0">
                <a:latin typeface="Times New Roman" panose="02020603050405020304" pitchFamily="18" charset="0"/>
                <a:cs typeface="Times New Roman" panose="02020603050405020304" pitchFamily="18" charset="0"/>
              </a:rPr>
              <a:t>Curtis Loftis</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Jim </a:t>
            </a:r>
            <a:r>
              <a:rPr lang="en-US" sz="4400" dirty="0">
                <a:latin typeface="Times New Roman" panose="02020603050405020304" pitchFamily="18" charset="0"/>
                <a:cs typeface="Times New Roman" panose="02020603050405020304" pitchFamily="18" charset="0"/>
              </a:rPr>
              <a:t>Powers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Budget Committee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4400" b="1" u="sng" dirty="0" smtClean="0">
                <a:latin typeface="Times New Roman" panose="02020603050405020304" pitchFamily="18" charset="0"/>
                <a:cs typeface="Times New Roman" panose="02020603050405020304" pitchFamily="18" charset="0"/>
              </a:rPr>
              <a:t>Compensation </a:t>
            </a:r>
            <a:r>
              <a:rPr lang="en-US" sz="4400" b="1" u="sng" dirty="0">
                <a:latin typeface="Times New Roman" panose="02020603050405020304" pitchFamily="18" charset="0"/>
                <a:cs typeface="Times New Roman" panose="02020603050405020304" pitchFamily="18" charset="0"/>
              </a:rPr>
              <a:t>Committee</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b="1" u="sng" dirty="0">
                <a:latin typeface="Times New Roman" panose="02020603050405020304" pitchFamily="18" charset="0"/>
                <a:cs typeface="Times New Roman" panose="02020603050405020304" pitchFamily="18" charset="0"/>
              </a:rPr>
              <a:t>Travis Pritchett</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Travis </a:t>
            </a:r>
            <a:r>
              <a:rPr lang="en-US" sz="4400" dirty="0">
                <a:latin typeface="Times New Roman" panose="02020603050405020304" pitchFamily="18" charset="0"/>
                <a:cs typeface="Times New Roman" panose="02020603050405020304" pitchFamily="18" charset="0"/>
              </a:rPr>
              <a:t>Pritchett</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Compensation Committee			</a:t>
            </a:r>
            <a:r>
              <a:rPr lang="en-US" sz="4400" dirty="0" smtClean="0">
                <a:latin typeface="Times New Roman" panose="02020603050405020304" pitchFamily="18" charset="0"/>
                <a:cs typeface="Times New Roman" panose="02020603050405020304" pitchFamily="18" charset="0"/>
              </a:rPr>
              <a:t>	Ed </a:t>
            </a:r>
            <a:r>
              <a:rPr lang="en-US" sz="4400" dirty="0">
                <a:latin typeface="Times New Roman" panose="02020603050405020304" pitchFamily="18" charset="0"/>
                <a:cs typeface="Times New Roman" panose="02020603050405020304" pitchFamily="18" charset="0"/>
              </a:rPr>
              <a:t>Giobbe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b="1" u="sng" dirty="0">
                <a:latin typeface="Times New Roman" panose="02020603050405020304" pitchFamily="18" charset="0"/>
                <a:cs typeface="Times New Roman" panose="02020603050405020304" pitchFamily="18" charset="0"/>
              </a:rPr>
              <a:t>Jim Powers</a:t>
            </a: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Budget </a:t>
            </a:r>
            <a:r>
              <a:rPr lang="en-US" sz="4400" dirty="0" smtClean="0">
                <a:latin typeface="Times New Roman" panose="02020603050405020304" pitchFamily="18" charset="0"/>
                <a:cs typeface="Times New Roman" panose="02020603050405020304" pitchFamily="18" charset="0"/>
              </a:rPr>
              <a:t>Committee</a:t>
            </a: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b="1" u="sng" dirty="0">
                <a:latin typeface="Times New Roman" panose="02020603050405020304" pitchFamily="18" charset="0"/>
                <a:cs typeface="Times New Roman" panose="02020603050405020304" pitchFamily="18" charset="0"/>
              </a:rPr>
              <a:t>Ed Giobbe</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Compensation Committee</a:t>
            </a:r>
          </a:p>
          <a:p>
            <a:pPr marL="0" indent="0">
              <a:buNone/>
            </a:pP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11</a:t>
            </a:r>
            <a:endParaRPr lang="en-US" sz="1200" dirty="0"/>
          </a:p>
        </p:txBody>
      </p:sp>
    </p:spTree>
    <p:extLst>
      <p:ext uri="{BB962C8B-B14F-4D97-AF65-F5344CB8AC3E}">
        <p14:creationId xmlns:p14="http://schemas.microsoft.com/office/powerpoint/2010/main" val="350690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73162"/>
          </a:xfrm>
        </p:spPr>
        <p:txBody>
          <a:bodyPr>
            <a:normAutofit/>
          </a:bodyPr>
          <a:lstStyle/>
          <a:p>
            <a:r>
              <a:rPr lang="en-US" sz="3600" i="1" dirty="0"/>
              <a:t>“</a:t>
            </a:r>
            <a:r>
              <a:rPr lang="en-US" sz="3600" i="1" dirty="0" smtClean="0"/>
              <a:t>I am </a:t>
            </a:r>
            <a:r>
              <a:rPr lang="en-US" sz="3600" i="1" dirty="0"/>
              <a:t>not </a:t>
            </a:r>
            <a:r>
              <a:rPr lang="en-US" sz="3600" i="1" dirty="0" smtClean="0"/>
              <a:t>allowed </a:t>
            </a:r>
            <a:r>
              <a:rPr lang="en-US" sz="3600" i="1" dirty="0"/>
              <a:t>to be on a Committee.”</a:t>
            </a:r>
            <a:r>
              <a:rPr lang="en-US" sz="3600" dirty="0"/>
              <a:t>  </a:t>
            </a:r>
            <a:r>
              <a:rPr lang="en-US" sz="1200" dirty="0"/>
              <a:t>1-30-14</a:t>
            </a:r>
            <a:endParaRPr lang="en-US" sz="3300" dirty="0"/>
          </a:p>
        </p:txBody>
      </p:sp>
      <p:sp>
        <p:nvSpPr>
          <p:cNvPr id="4" name="Content Placeholder 7"/>
          <p:cNvSpPr>
            <a:spLocks noGrp="1"/>
          </p:cNvSpPr>
          <p:nvPr>
            <p:ph idx="1"/>
          </p:nvPr>
        </p:nvSpPr>
        <p:spPr>
          <a:xfrm>
            <a:off x="685800" y="1295400"/>
            <a:ext cx="7848600" cy="3657600"/>
          </a:xfrm>
          <a:ln w="12700">
            <a:solidFill>
              <a:schemeClr val="tx1"/>
            </a:solidFill>
          </a:ln>
        </p:spPr>
        <p:txBody>
          <a:bodyPr>
            <a:normAutofit fontScale="25000" lnSpcReduction="20000"/>
          </a:bodyPr>
          <a:lstStyle/>
          <a:p>
            <a:pPr marL="0" indent="0">
              <a:buNone/>
            </a:pPr>
            <a:r>
              <a:rPr lang="en-US" sz="5200" dirty="0">
                <a:latin typeface="Times New Roman" panose="02020603050405020304" pitchFamily="18" charset="0"/>
                <a:ea typeface="Tahoma" panose="020B0604030504040204" pitchFamily="34" charset="0"/>
                <a:cs typeface="Times New Roman" panose="02020603050405020304" pitchFamily="18" charset="0"/>
              </a:rPr>
              <a:t>From: Loftis, Curtis </a:t>
            </a:r>
            <a:r>
              <a:rPr lang="en-US" sz="5200" dirty="0" smtClean="0">
                <a:latin typeface="Times New Roman" panose="02020603050405020304" pitchFamily="18" charset="0"/>
                <a:ea typeface="Tahoma" panose="020B0604030504040204" pitchFamily="34" charset="0"/>
                <a:cs typeface="Times New Roman" panose="02020603050405020304" pitchFamily="18" charset="0"/>
              </a:rPr>
              <a:t>[</a:t>
            </a:r>
            <a:r>
              <a:rPr lang="en-US" sz="5200" dirty="0" smtClean="0">
                <a:latin typeface="Times New Roman" panose="02020603050405020304" pitchFamily="18" charset="0"/>
                <a:ea typeface="Tahoma" panose="020B0604030504040204" pitchFamily="34" charset="0"/>
                <a:cs typeface="Times New Roman" panose="02020603050405020304" pitchFamily="18" charset="0"/>
                <a:hlinkClick r:id="rId3"/>
              </a:rPr>
              <a:t>Curtis.Loftis@sto.sc.gov</a:t>
            </a:r>
            <a:r>
              <a:rPr lang="en-US" sz="52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5200"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5200" dirty="0">
                <a:latin typeface="Times New Roman" panose="02020603050405020304" pitchFamily="18" charset="0"/>
                <a:ea typeface="Tahoma" panose="020B0604030504040204" pitchFamily="34" charset="0"/>
                <a:cs typeface="Times New Roman" panose="02020603050405020304" pitchFamily="18" charset="0"/>
              </a:rPr>
              <a:t>Sent: Sunday, December 16, 2012 10:14 PM</a:t>
            </a:r>
          </a:p>
          <a:p>
            <a:pPr marL="0" indent="0">
              <a:buNone/>
            </a:pPr>
            <a:r>
              <a:rPr lang="en-US" sz="5200" dirty="0">
                <a:latin typeface="Times New Roman" panose="02020603050405020304" pitchFamily="18" charset="0"/>
                <a:ea typeface="Tahoma" panose="020B0604030504040204" pitchFamily="34" charset="0"/>
                <a:cs typeface="Times New Roman" panose="02020603050405020304" pitchFamily="18" charset="0"/>
              </a:rPr>
              <a:t>To: Travis Pritchett; jim powers; Blume, William</a:t>
            </a:r>
          </a:p>
          <a:p>
            <a:pPr marL="0" indent="0">
              <a:buNone/>
            </a:pPr>
            <a:r>
              <a:rPr lang="en-US" sz="5200" dirty="0">
                <a:latin typeface="Times New Roman" panose="02020603050405020304" pitchFamily="18" charset="0"/>
                <a:ea typeface="Tahoma" panose="020B0604030504040204" pitchFamily="34" charset="0"/>
                <a:cs typeface="Times New Roman" panose="02020603050405020304" pitchFamily="18" charset="0"/>
              </a:rPr>
              <a:t>Cc: </a:t>
            </a:r>
            <a:r>
              <a:rPr lang="en-US" sz="5200" dirty="0" smtClean="0">
                <a:latin typeface="Times New Roman" panose="02020603050405020304" pitchFamily="18" charset="0"/>
                <a:ea typeface="Tahoma" panose="020B0604030504040204" pitchFamily="34" charset="0"/>
                <a:cs typeface="Times New Roman" panose="02020603050405020304" pitchFamily="18" charset="0"/>
                <a:hlinkClick r:id="rId4"/>
              </a:rPr>
              <a:t>agillespie@ediadvisors.com</a:t>
            </a:r>
            <a:r>
              <a:rPr lang="en-US" sz="5200" dirty="0" smtClean="0">
                <a:latin typeface="Times New Roman" panose="02020603050405020304" pitchFamily="18" charset="0"/>
                <a:ea typeface="Tahoma" panose="020B0604030504040204" pitchFamily="34" charset="0"/>
                <a:cs typeface="Times New Roman" panose="02020603050405020304" pitchFamily="18" charset="0"/>
              </a:rPr>
              <a:t>; Edward </a:t>
            </a:r>
            <a:r>
              <a:rPr lang="en-US" sz="5200" dirty="0">
                <a:latin typeface="Times New Roman" panose="02020603050405020304" pitchFamily="18" charset="0"/>
                <a:ea typeface="Tahoma" panose="020B0604030504040204" pitchFamily="34" charset="0"/>
                <a:cs typeface="Times New Roman" panose="02020603050405020304" pitchFamily="18" charset="0"/>
              </a:rPr>
              <a:t>Giobbe; Reynolds Williams</a:t>
            </a:r>
          </a:p>
          <a:p>
            <a:pPr marL="0" indent="0">
              <a:buNone/>
            </a:pPr>
            <a:r>
              <a:rPr lang="en-US" sz="5200" dirty="0">
                <a:latin typeface="Times New Roman" panose="02020603050405020304" pitchFamily="18" charset="0"/>
                <a:ea typeface="Tahoma" panose="020B0604030504040204" pitchFamily="34" charset="0"/>
                <a:cs typeface="Times New Roman" panose="02020603050405020304" pitchFamily="18" charset="0"/>
              </a:rPr>
              <a:t>Subject: Budget Committee</a:t>
            </a: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r>
              <a:rPr lang="en-US" sz="5200" dirty="0">
                <a:latin typeface="Times New Roman" panose="02020603050405020304" pitchFamily="18" charset="0"/>
                <a:cs typeface="Times New Roman" panose="02020603050405020304" pitchFamily="18" charset="0"/>
              </a:rPr>
              <a:t>Mr. Williams,</a:t>
            </a: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r>
              <a:rPr lang="en-US" sz="5200" dirty="0">
                <a:latin typeface="Times New Roman" panose="02020603050405020304" pitchFamily="18" charset="0"/>
                <a:cs typeface="Times New Roman" panose="02020603050405020304" pitchFamily="18" charset="0"/>
              </a:rPr>
              <a:t>Please accept this as my resignation from the budget committee. I can no longer rationalize placing my name on a budget request. I apologize to Jim for this inconvenience and I stand ready to serve on any committee as needed.</a:t>
            </a:r>
          </a:p>
          <a:p>
            <a:pPr marL="0" indent="0">
              <a:buNone/>
            </a:pPr>
            <a:r>
              <a:rPr lang="en-US" sz="5200" dirty="0">
                <a:latin typeface="Times New Roman" panose="02020603050405020304" pitchFamily="18" charset="0"/>
                <a:cs typeface="Times New Roman" panose="02020603050405020304" pitchFamily="18" charset="0"/>
              </a:rPr>
              <a:t>To my fellow Commissioners I note that my requests for information and to receive it in a manner that is useful to me, and for advance notification of committee meetings (to the extent possible), continue to be “slow-walked” or ignored. My request for enquiries into the due diligence and operational aspects of the Timberlands investment and the apparent differences concerning fees in the Light House agreement (and others) and those actually charged  are also ignored. I consider this inaction indefensible and intend to pursue a remedy in an alternate forum.</a:t>
            </a: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r>
              <a:rPr lang="en-US" sz="5200" dirty="0">
                <a:latin typeface="Times New Roman" panose="02020603050405020304" pitchFamily="18" charset="0"/>
                <a:cs typeface="Times New Roman" panose="02020603050405020304" pitchFamily="18" charset="0"/>
              </a:rPr>
              <a:t>Regards,</a:t>
            </a: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r>
              <a:rPr lang="en-US" sz="5200" dirty="0">
                <a:latin typeface="Times New Roman" panose="02020603050405020304" pitchFamily="18" charset="0"/>
                <a:cs typeface="Times New Roman" panose="02020603050405020304" pitchFamily="18" charset="0"/>
              </a:rPr>
              <a:t>CML</a:t>
            </a:r>
          </a:p>
          <a:p>
            <a:endParaRPr lang="en-US" dirty="0"/>
          </a:p>
        </p:txBody>
      </p:sp>
      <p:sp>
        <p:nvSpPr>
          <p:cNvPr id="3" name="Rectangle 2"/>
          <p:cNvSpPr/>
          <p:nvPr/>
        </p:nvSpPr>
        <p:spPr>
          <a:xfrm>
            <a:off x="685800" y="5029200"/>
            <a:ext cx="7772400" cy="1040285"/>
          </a:xfrm>
          <a:prstGeom prst="rect">
            <a:avLst/>
          </a:prstGeom>
        </p:spPr>
        <p:txBody>
          <a:bodyPr wrap="square">
            <a:spAutoFit/>
          </a:bodyPr>
          <a:lstStyle/>
          <a:p>
            <a:pPr lvl="0">
              <a:spcBef>
                <a:spcPct val="20000"/>
              </a:spcBef>
            </a:pPr>
            <a:r>
              <a:rPr lang="en-US" sz="2800" dirty="0" smtClean="0">
                <a:solidFill>
                  <a:prstClr val="black"/>
                </a:solidFill>
              </a:rPr>
              <a:t>	No </a:t>
            </a:r>
            <a:r>
              <a:rPr lang="en-US" sz="2800" dirty="0">
                <a:solidFill>
                  <a:prstClr val="black"/>
                </a:solidFill>
              </a:rPr>
              <a:t>meetings ever were held</a:t>
            </a:r>
          </a:p>
          <a:p>
            <a:pPr lvl="0">
              <a:spcBef>
                <a:spcPct val="20000"/>
              </a:spcBef>
            </a:pPr>
            <a:r>
              <a:rPr lang="en-US" sz="2800" dirty="0" smtClean="0">
                <a:solidFill>
                  <a:prstClr val="black"/>
                </a:solidFill>
              </a:rPr>
              <a:t>	No </a:t>
            </a:r>
            <a:r>
              <a:rPr lang="en-US" sz="2800" dirty="0">
                <a:solidFill>
                  <a:prstClr val="black"/>
                </a:solidFill>
              </a:rPr>
              <a:t>meetings ever were called</a:t>
            </a:r>
          </a:p>
        </p:txBody>
      </p:sp>
      <p:sp>
        <p:nvSpPr>
          <p:cNvPr id="5" name="Right Arrow 4"/>
          <p:cNvSpPr/>
          <p:nvPr/>
        </p:nvSpPr>
        <p:spPr>
          <a:xfrm>
            <a:off x="1066800" y="5105400"/>
            <a:ext cx="457200" cy="30480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066800" y="5638800"/>
            <a:ext cx="457200" cy="30480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12</a:t>
            </a:r>
            <a:endParaRPr lang="en-US" sz="1200" dirty="0"/>
          </a:p>
        </p:txBody>
      </p:sp>
    </p:spTree>
    <p:extLst>
      <p:ext uri="{BB962C8B-B14F-4D97-AF65-F5344CB8AC3E}">
        <p14:creationId xmlns:p14="http://schemas.microsoft.com/office/powerpoint/2010/main" val="387424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219200"/>
          </a:xfrm>
        </p:spPr>
        <p:txBody>
          <a:bodyPr>
            <a:normAutofit/>
          </a:bodyPr>
          <a:lstStyle/>
          <a:p>
            <a:r>
              <a:rPr lang="en-US" sz="3600" i="1" dirty="0" smtClean="0"/>
              <a:t>“…I don’t even know about these meetings, until after, sometimes after they pass.”   </a:t>
            </a:r>
            <a:r>
              <a:rPr lang="en-US" sz="1600" dirty="0" smtClean="0"/>
              <a:t>1-30-14</a:t>
            </a:r>
            <a:endParaRPr lang="en-US" sz="1600" dirty="0"/>
          </a:p>
        </p:txBody>
      </p:sp>
      <p:sp>
        <p:nvSpPr>
          <p:cNvPr id="3" name="Content Placeholder 2"/>
          <p:cNvSpPr>
            <a:spLocks noGrp="1"/>
          </p:cNvSpPr>
          <p:nvPr>
            <p:ph idx="1"/>
          </p:nvPr>
        </p:nvSpPr>
        <p:spPr>
          <a:xfrm>
            <a:off x="304800" y="1219200"/>
            <a:ext cx="8534400" cy="4876799"/>
          </a:xfrm>
        </p:spPr>
        <p:txBody>
          <a:bodyPr>
            <a:normAutofit fontScale="25000" lnSpcReduction="20000"/>
          </a:bodyPr>
          <a:lstStyle/>
          <a:p>
            <a:pPr marL="0" indent="0" algn="ctr">
              <a:buNone/>
            </a:pPr>
            <a:r>
              <a:rPr lang="en-US" sz="9600" b="1" u="sng" dirty="0" smtClean="0"/>
              <a:t>Audit </a:t>
            </a:r>
            <a:r>
              <a:rPr lang="en-US" sz="9600" b="1" u="sng" dirty="0"/>
              <a:t>Committee </a:t>
            </a:r>
            <a:r>
              <a:rPr lang="en-US" sz="9600" b="1" u="sng" dirty="0" smtClean="0"/>
              <a:t>Meeting Minutes</a:t>
            </a:r>
          </a:p>
          <a:p>
            <a:pPr marL="0" indent="0">
              <a:buNone/>
            </a:pPr>
            <a:r>
              <a:rPr lang="en-US" sz="6400" b="1" dirty="0" smtClean="0"/>
              <a:t>Others </a:t>
            </a:r>
            <a:r>
              <a:rPr lang="en-US" sz="6400" b="1" dirty="0"/>
              <a:t>present for all or a portion of the meeting on Tuesday, February 12, 2013: </a:t>
            </a:r>
            <a:endParaRPr lang="en-US" sz="6400" b="1" dirty="0" smtClean="0"/>
          </a:p>
          <a:p>
            <a:pPr lvl="1">
              <a:buFont typeface="Arial" panose="020B0604020202020204" pitchFamily="34" charset="0"/>
              <a:buChar char="•"/>
            </a:pPr>
            <a:r>
              <a:rPr lang="en-US" sz="6400" dirty="0" smtClean="0"/>
              <a:t>The </a:t>
            </a:r>
            <a:r>
              <a:rPr lang="en-US" sz="6400" dirty="0"/>
              <a:t>Honorable Curtis Loftis and David Padgett from the State Treasurer’s Office</a:t>
            </a:r>
            <a:r>
              <a:rPr lang="en-US" sz="6400" dirty="0" smtClean="0"/>
              <a:t>;</a:t>
            </a:r>
          </a:p>
          <a:p>
            <a:pPr marL="0" indent="0">
              <a:buNone/>
            </a:pPr>
            <a:endParaRPr lang="en-US" sz="6400" dirty="0"/>
          </a:p>
          <a:p>
            <a:pPr marL="0" indent="0">
              <a:buNone/>
            </a:pPr>
            <a:r>
              <a:rPr lang="en-US" sz="6400" b="1" dirty="0" smtClean="0"/>
              <a:t>Others </a:t>
            </a:r>
            <a:r>
              <a:rPr lang="en-US" sz="6400" b="1" dirty="0"/>
              <a:t>present for all of a portion of the meeting on Tuesday, April 30, 2013:</a:t>
            </a:r>
            <a:endParaRPr lang="en-US" sz="6400" dirty="0"/>
          </a:p>
          <a:p>
            <a:pPr lvl="1">
              <a:buFont typeface="Arial" panose="020B0604020202020204" pitchFamily="34" charset="0"/>
              <a:buChar char="•"/>
            </a:pPr>
            <a:r>
              <a:rPr lang="en-US" sz="6400" dirty="0" smtClean="0"/>
              <a:t>Bill </a:t>
            </a:r>
            <a:r>
              <a:rPr lang="en-US" sz="6400" dirty="0"/>
              <a:t>Leidinger from the State Treasurer’s Office</a:t>
            </a:r>
            <a:r>
              <a:rPr lang="en-US" sz="6400" dirty="0" smtClean="0"/>
              <a:t> </a:t>
            </a:r>
          </a:p>
          <a:p>
            <a:pPr marL="0" indent="0">
              <a:buNone/>
            </a:pPr>
            <a:endParaRPr lang="en-US" sz="6400" dirty="0"/>
          </a:p>
          <a:p>
            <a:pPr marL="0" indent="0">
              <a:buNone/>
            </a:pPr>
            <a:r>
              <a:rPr lang="en-US" sz="6400" b="1" dirty="0" smtClean="0"/>
              <a:t>Others </a:t>
            </a:r>
            <a:r>
              <a:rPr lang="en-US" sz="6400" b="1" dirty="0"/>
              <a:t>present for all of a portion of the meeting on Tuesday, August 13, 2013: </a:t>
            </a:r>
            <a:endParaRPr lang="en-US" sz="6400" b="1" dirty="0" smtClean="0"/>
          </a:p>
          <a:p>
            <a:pPr lvl="1">
              <a:buFont typeface="Arial" panose="020B0604020202020204" pitchFamily="34" charset="0"/>
              <a:buChar char="•"/>
            </a:pPr>
            <a:r>
              <a:rPr lang="en-US" sz="6400" dirty="0" smtClean="0"/>
              <a:t>Clarissa </a:t>
            </a:r>
            <a:r>
              <a:rPr lang="en-US" sz="6400" dirty="0"/>
              <a:t>Adams, Wes Hill and David Padgett from the State Treasurer’s </a:t>
            </a:r>
            <a:r>
              <a:rPr lang="en-US" sz="6400" dirty="0" smtClean="0"/>
              <a:t>Office</a:t>
            </a:r>
          </a:p>
          <a:p>
            <a:pPr marL="0" indent="0">
              <a:buNone/>
            </a:pPr>
            <a:endParaRPr lang="en-US" sz="6400" dirty="0"/>
          </a:p>
          <a:p>
            <a:pPr marL="0" indent="0">
              <a:buNone/>
            </a:pPr>
            <a:r>
              <a:rPr lang="en-US" sz="6400" b="1" dirty="0" smtClean="0"/>
              <a:t>Others </a:t>
            </a:r>
            <a:r>
              <a:rPr lang="en-US" sz="6400" b="1" dirty="0"/>
              <a:t>present for all of a portion of the meeting on Tuesday, September 10, 2013</a:t>
            </a:r>
            <a:r>
              <a:rPr lang="en-US" sz="6400" b="1" dirty="0" smtClean="0"/>
              <a:t>:</a:t>
            </a:r>
          </a:p>
          <a:p>
            <a:pPr lvl="1">
              <a:buFont typeface="Arial" panose="020B0604020202020204" pitchFamily="34" charset="0"/>
              <a:buChar char="•"/>
            </a:pPr>
            <a:r>
              <a:rPr lang="en-US" sz="6400" dirty="0" smtClean="0"/>
              <a:t>Clarissa </a:t>
            </a:r>
            <a:r>
              <a:rPr lang="en-US" sz="6400" dirty="0"/>
              <a:t>Adams, Wesley Hill and David Padgett from the State Treasurer’s </a:t>
            </a:r>
            <a:r>
              <a:rPr lang="en-US" sz="6400" dirty="0" smtClean="0"/>
              <a:t>Office</a:t>
            </a:r>
          </a:p>
          <a:p>
            <a:endParaRPr lang="en-US" sz="6400" dirty="0"/>
          </a:p>
          <a:p>
            <a:pPr marL="0" indent="0" algn="ctr">
              <a:buNone/>
            </a:pPr>
            <a:r>
              <a:rPr lang="en-US" sz="9600" b="1" u="sng" dirty="0" smtClean="0"/>
              <a:t>Compensation Committee Meeting Minutes</a:t>
            </a:r>
          </a:p>
          <a:p>
            <a:pPr marL="0" lvl="1" indent="0">
              <a:buNone/>
            </a:pPr>
            <a:r>
              <a:rPr lang="en-US" sz="6400" b="1" dirty="0"/>
              <a:t>Others present for all or a portion of the meeting on </a:t>
            </a:r>
            <a:r>
              <a:rPr lang="en-US" sz="6400" b="1" dirty="0" smtClean="0"/>
              <a:t>Wednesday, February 13, </a:t>
            </a:r>
            <a:r>
              <a:rPr lang="en-US" sz="6400" b="1" dirty="0"/>
              <a:t>2013</a:t>
            </a:r>
            <a:r>
              <a:rPr lang="en-US" sz="6400" b="1" dirty="0" smtClean="0"/>
              <a:t>:</a:t>
            </a:r>
          </a:p>
          <a:p>
            <a:pPr marL="857250" lvl="2" indent="-457200"/>
            <a:r>
              <a:rPr lang="en-US" sz="6400" dirty="0" smtClean="0"/>
              <a:t>Mr. Curtis M. Loftis, Jr., Commissioner</a:t>
            </a:r>
            <a:endParaRPr lang="en-US" sz="6400" dirty="0"/>
          </a:p>
          <a:p>
            <a:pPr marL="0" indent="0">
              <a:buNone/>
            </a:pPr>
            <a:endParaRPr lang="en-US" sz="6400" dirty="0"/>
          </a:p>
          <a:p>
            <a:pPr marL="0" indent="0">
              <a:buNone/>
            </a:pPr>
            <a:r>
              <a:rPr lang="en-US" sz="6400" b="1" dirty="0" smtClean="0"/>
              <a:t>Others present for all or a portion of the meeting on Wednesday, September 25, 2013:</a:t>
            </a:r>
          </a:p>
          <a:p>
            <a:pPr lvl="1">
              <a:buFont typeface="Arial" panose="020B0604020202020204" pitchFamily="34" charset="0"/>
              <a:buChar char="•"/>
            </a:pPr>
            <a:r>
              <a:rPr lang="en-US" sz="6400" dirty="0" smtClean="0"/>
              <a:t>No one from the State Treasurer’s Office attended</a:t>
            </a:r>
            <a:endParaRPr lang="en-US" sz="6400" dirty="0"/>
          </a:p>
          <a:p>
            <a:pPr marL="457200" lvl="1" indent="0">
              <a:buNone/>
            </a:pPr>
            <a:endParaRPr lang="en-US" sz="3400" dirty="0" smtClean="0"/>
          </a:p>
        </p:txBody>
      </p:sp>
      <p:sp>
        <p:nvSpPr>
          <p:cNvPr id="4" name="TextBox 3"/>
          <p:cNvSpPr txBox="1"/>
          <p:nvPr/>
        </p:nvSpPr>
        <p:spPr>
          <a:xfrm>
            <a:off x="3352800" y="6356350"/>
            <a:ext cx="4572000" cy="276999"/>
          </a:xfrm>
          <a:prstGeom prst="rect">
            <a:avLst/>
          </a:prstGeom>
          <a:noFill/>
        </p:spPr>
        <p:txBody>
          <a:bodyPr wrap="square" rtlCol="0">
            <a:spAutoFit/>
          </a:bodyPr>
          <a:lstStyle/>
          <a:p>
            <a:pPr algn="r"/>
            <a:r>
              <a:rPr lang="en-US" sz="1200" dirty="0" smtClean="0"/>
              <a:t>*From 2013 Audit Committee and Compensation Committee Minutes</a:t>
            </a:r>
            <a:endParaRPr lang="en-US" sz="1200" dirty="0"/>
          </a:p>
        </p:txBody>
      </p:sp>
      <p:sp>
        <p:nvSpPr>
          <p:cNvPr id="5"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13</a:t>
            </a:r>
            <a:endParaRPr lang="en-US" sz="1200" dirty="0"/>
          </a:p>
        </p:txBody>
      </p:sp>
    </p:spTree>
    <p:extLst>
      <p:ext uri="{BB962C8B-B14F-4D97-AF65-F5344CB8AC3E}">
        <p14:creationId xmlns:p14="http://schemas.microsoft.com/office/powerpoint/2010/main" val="2124955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Quote from Mr. </a:t>
            </a:r>
            <a:r>
              <a:rPr lang="en-US" dirty="0" err="1" smtClean="0"/>
              <a:t>Loftis</a:t>
            </a:r>
            <a:endParaRPr lang="en-US" dirty="0">
              <a:solidFill>
                <a:schemeClr val="tx1"/>
              </a:solidFill>
            </a:endParaRPr>
          </a:p>
        </p:txBody>
      </p:sp>
      <p:sp>
        <p:nvSpPr>
          <p:cNvPr id="3" name="Content Placeholder 2"/>
          <p:cNvSpPr>
            <a:spLocks noGrp="1"/>
          </p:cNvSpPr>
          <p:nvPr>
            <p:ph idx="1"/>
          </p:nvPr>
        </p:nvSpPr>
        <p:spPr>
          <a:xfrm>
            <a:off x="457200" y="1295400"/>
            <a:ext cx="8229600" cy="4800599"/>
          </a:xfrm>
        </p:spPr>
        <p:txBody>
          <a:bodyPr>
            <a:normAutofit fontScale="70000" lnSpcReduction="20000"/>
          </a:bodyPr>
          <a:lstStyle/>
          <a:p>
            <a:pPr marL="0" indent="0">
              <a:buNone/>
            </a:pPr>
            <a:endParaRPr lang="en-US" sz="3500" dirty="0"/>
          </a:p>
          <a:p>
            <a:pPr marL="0" indent="0">
              <a:buNone/>
            </a:pPr>
            <a:r>
              <a:rPr lang="en-US" sz="4600" b="1" dirty="0" smtClean="0"/>
              <a:t>Mr. </a:t>
            </a:r>
            <a:r>
              <a:rPr lang="en-US" sz="4600" b="1" dirty="0" err="1" smtClean="0"/>
              <a:t>Loftis</a:t>
            </a:r>
            <a:r>
              <a:rPr lang="en-US" sz="4600" b="1" dirty="0" smtClean="0"/>
              <a:t>:  </a:t>
            </a:r>
            <a:r>
              <a:rPr lang="en-US" sz="4600" i="1" dirty="0" smtClean="0"/>
              <a:t>“Now </a:t>
            </a:r>
            <a:r>
              <a:rPr lang="en-US" sz="4600" i="1" dirty="0"/>
              <a:t>I’ve never heard of an investment even going through once when being voted down, but after the fourth time, Bob and Hershel took, the CIO and Deputy CIO, took that investment from them and said we’ll handle this, and they presented it to us, the Commissioners, without any knowledge that Reynolds’ firm had done the legal work.  Reynolds’ firm had already done the title work</a:t>
            </a:r>
            <a:r>
              <a:rPr lang="en-US" sz="4600" i="1" dirty="0" smtClean="0"/>
              <a:t>.”     </a:t>
            </a:r>
            <a:r>
              <a:rPr lang="en-US" sz="2100" dirty="0" smtClean="0"/>
              <a:t>1-16-2014</a:t>
            </a:r>
            <a:endParaRPr lang="en-US" sz="2100" dirty="0"/>
          </a:p>
          <a:p>
            <a:pPr marL="0" indent="0">
              <a:buNone/>
            </a:pPr>
            <a:r>
              <a:rPr lang="en-US" sz="3500" dirty="0"/>
              <a:t> </a:t>
            </a:r>
          </a:p>
          <a:p>
            <a:endParaRPr lang="en-US" sz="2300" dirty="0"/>
          </a:p>
          <a:p>
            <a:endParaRPr lang="en-US" sz="2300" dirty="0" smtClean="0"/>
          </a:p>
          <a:p>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14</a:t>
            </a:r>
            <a:endParaRPr lang="en-US" sz="1200" dirty="0"/>
          </a:p>
        </p:txBody>
      </p:sp>
    </p:spTree>
    <p:extLst>
      <p:ext uri="{BB962C8B-B14F-4D97-AF65-F5344CB8AC3E}">
        <p14:creationId xmlns:p14="http://schemas.microsoft.com/office/powerpoint/2010/main" val="1018147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76200" y="152400"/>
            <a:ext cx="8839200" cy="6019800"/>
          </a:xfrm>
        </p:spPr>
        <p:txBody>
          <a:bodyPr>
            <a:noAutofit/>
          </a:bodyPr>
          <a:lstStyle/>
          <a:p>
            <a:pPr marL="0" indent="0" algn="ctr">
              <a:buNone/>
            </a:pPr>
            <a:r>
              <a:rPr lang="en-US" sz="1800" b="1" u="sng" dirty="0"/>
              <a:t>South Carolina Retirement System Investment </a:t>
            </a:r>
            <a:r>
              <a:rPr lang="en-US" sz="1800" b="1" u="sng" dirty="0" smtClean="0"/>
              <a:t>Commission Meeting </a:t>
            </a:r>
            <a:r>
              <a:rPr lang="en-US" sz="1800" b="1" u="sng" dirty="0"/>
              <a:t>Minutes</a:t>
            </a:r>
          </a:p>
          <a:p>
            <a:pPr marL="0" indent="0" algn="ctr">
              <a:buNone/>
            </a:pPr>
            <a:r>
              <a:rPr lang="en-US" sz="1600" b="1" dirty="0"/>
              <a:t>November 17-18, 2011</a:t>
            </a:r>
          </a:p>
          <a:p>
            <a:pPr marL="0" indent="0" algn="ctr">
              <a:buNone/>
            </a:pPr>
            <a:r>
              <a:rPr lang="en-US" sz="1600" b="1" dirty="0"/>
              <a:t>Wampee Training and Conference Center</a:t>
            </a:r>
          </a:p>
          <a:p>
            <a:pPr marL="0" indent="0" algn="ctr">
              <a:buNone/>
            </a:pPr>
            <a:endParaRPr lang="en-US" sz="900" b="1" dirty="0"/>
          </a:p>
          <a:p>
            <a:pPr marL="0" indent="0" algn="ctr">
              <a:buNone/>
            </a:pPr>
            <a:r>
              <a:rPr lang="en-US" sz="1200" b="1" dirty="0"/>
              <a:t>Commissioners Present:</a:t>
            </a:r>
          </a:p>
          <a:p>
            <a:pPr marL="0" indent="0" algn="ctr">
              <a:buNone/>
            </a:pPr>
            <a:r>
              <a:rPr lang="en-US" sz="1200" dirty="0"/>
              <a:t>Mr. Allen </a:t>
            </a:r>
            <a:r>
              <a:rPr lang="en-US" sz="1200" dirty="0" smtClean="0"/>
              <a:t>Gillespie, Chairman; Mr</a:t>
            </a:r>
            <a:r>
              <a:rPr lang="en-US" sz="1200" dirty="0"/>
              <a:t>. Reynolds Williams, Vice </a:t>
            </a:r>
            <a:r>
              <a:rPr lang="en-US" sz="1200" dirty="0" smtClean="0"/>
              <a:t>Chairman; State </a:t>
            </a:r>
            <a:r>
              <a:rPr lang="en-US" sz="1200" dirty="0"/>
              <a:t>Treasurer Curtis </a:t>
            </a:r>
            <a:r>
              <a:rPr lang="en-US" sz="1200" dirty="0" smtClean="0"/>
              <a:t>Loftis</a:t>
            </a:r>
            <a:r>
              <a:rPr lang="en-US" sz="1200" dirty="0"/>
              <a:t>;</a:t>
            </a:r>
            <a:r>
              <a:rPr lang="en-US" sz="1200" dirty="0" smtClean="0"/>
              <a:t> Mr</a:t>
            </a:r>
            <a:r>
              <a:rPr lang="en-US" sz="1200" dirty="0"/>
              <a:t>. Edward </a:t>
            </a:r>
            <a:r>
              <a:rPr lang="en-US" sz="1200" dirty="0" smtClean="0"/>
              <a:t>Giobbe</a:t>
            </a:r>
            <a:r>
              <a:rPr lang="en-US" sz="1200" dirty="0"/>
              <a:t>;</a:t>
            </a:r>
            <a:r>
              <a:rPr lang="en-US" sz="1200" dirty="0" smtClean="0"/>
              <a:t> Mr</a:t>
            </a:r>
            <a:r>
              <a:rPr lang="en-US" sz="1200" dirty="0"/>
              <a:t>. James </a:t>
            </a:r>
            <a:r>
              <a:rPr lang="en-US" sz="1200" dirty="0" smtClean="0"/>
              <a:t>Powers; and Dr</a:t>
            </a:r>
            <a:r>
              <a:rPr lang="en-US" sz="1200" dirty="0"/>
              <a:t>. Travis </a:t>
            </a:r>
            <a:r>
              <a:rPr lang="en-US" sz="1200" dirty="0" smtClean="0"/>
              <a:t>Pritchett.</a:t>
            </a:r>
            <a:endParaRPr lang="en-US" sz="1200" b="1" dirty="0" smtClean="0"/>
          </a:p>
          <a:p>
            <a:pPr marL="0" indent="0">
              <a:buNone/>
            </a:pPr>
            <a:r>
              <a:rPr lang="en-US" sz="1200" b="1" dirty="0" smtClean="0"/>
              <a:t>Others </a:t>
            </a:r>
            <a:r>
              <a:rPr lang="en-US" sz="1200" b="1" dirty="0"/>
              <a:t>present for all or a portion of the meeting on Thursday, November 17, 2011: </a:t>
            </a:r>
            <a:r>
              <a:rPr lang="en-US" sz="1200" dirty="0" smtClean="0"/>
              <a:t>Mike Addy</a:t>
            </a:r>
            <a:r>
              <a:rPr lang="en-US" sz="1200" dirty="0"/>
              <a:t>, Dunkin Allison, Harris Chewning, Geoff Berg, Bob Borden, Jonathan Boyd, </a:t>
            </a:r>
            <a:r>
              <a:rPr lang="en-US" sz="1200" dirty="0" smtClean="0"/>
              <a:t>James Manning</a:t>
            </a:r>
            <a:r>
              <a:rPr lang="en-US" sz="1200" dirty="0"/>
              <a:t>, Sarah Corbett, Dori Ditty, Robert Feinstein, Brenda Gadson, Rebecca </a:t>
            </a:r>
            <a:r>
              <a:rPr lang="en-US" sz="1200" dirty="0" smtClean="0"/>
              <a:t>Gunnlaugsson, Adam </a:t>
            </a:r>
            <a:r>
              <a:rPr lang="en-US" sz="1200" dirty="0"/>
              <a:t>Jordan, Dave Klauka, Doug Lybrand, James Manning, Jared O’Connor, David </a:t>
            </a:r>
            <a:r>
              <a:rPr lang="en-US" sz="1200" dirty="0" smtClean="0"/>
              <a:t>Phillips, Kathy </a:t>
            </a:r>
            <a:r>
              <a:rPr lang="en-US" sz="1200" dirty="0"/>
              <a:t>Rast, Nancy Shealy, Nicole Waites, Brian Wheeler, and James Wingo from the </a:t>
            </a:r>
            <a:r>
              <a:rPr lang="en-US" sz="1200" dirty="0" smtClean="0"/>
              <a:t>South Carolina </a:t>
            </a:r>
            <a:r>
              <a:rPr lang="en-US" sz="1200" dirty="0"/>
              <a:t>Retirement System Investment Commission; Bill Condon, Brian DeRoy, Rick </a:t>
            </a:r>
            <a:r>
              <a:rPr lang="en-US" sz="1200" dirty="0" smtClean="0"/>
              <a:t>Harmon, Bill </a:t>
            </a:r>
            <a:r>
              <a:rPr lang="en-US" sz="1200" dirty="0"/>
              <a:t>Leidinger, and Shakun Tahiliani from the State Treasurer’s Office; Tammy Nichols from </a:t>
            </a:r>
            <a:r>
              <a:rPr lang="en-US" sz="1200" dirty="0" smtClean="0"/>
              <a:t>the South </a:t>
            </a:r>
            <a:r>
              <a:rPr lang="en-US" sz="1200" dirty="0"/>
              <a:t>Carolina Retirement Systems; Ashli Aslin, Rhett Humphreys, and Tim McCusker </a:t>
            </a:r>
            <a:r>
              <a:rPr lang="en-US" sz="1200" dirty="0" smtClean="0"/>
              <a:t>from New </a:t>
            </a:r>
            <a:r>
              <a:rPr lang="en-US" sz="1200" dirty="0"/>
              <a:t>England Pension Consultants; John Schneider and Josh Roberts from Vermillion </a:t>
            </a:r>
            <a:r>
              <a:rPr lang="en-US" sz="1200" dirty="0" smtClean="0"/>
              <a:t>Asset Management</a:t>
            </a:r>
            <a:r>
              <a:rPr lang="en-US" sz="1200" dirty="0"/>
              <a:t>; Joseph Brandt from Contour Global; Joseph Lillie and Patrick McGarvey </a:t>
            </a:r>
            <a:r>
              <a:rPr lang="en-US" sz="1200" dirty="0" smtClean="0"/>
              <a:t>from Grosvenor </a:t>
            </a:r>
            <a:r>
              <a:rPr lang="en-US" sz="1200" dirty="0"/>
              <a:t>Capital Management; Jon Vaccaro from Ranieri Real Estate Partners; Chris </a:t>
            </a:r>
            <a:r>
              <a:rPr lang="en-US" sz="1200" dirty="0" smtClean="0"/>
              <a:t>Harris from </a:t>
            </a:r>
            <a:r>
              <a:rPr lang="en-US" sz="1200" dirty="0"/>
              <a:t>Phibro; Barry Cohen, Joe Azrack, Simons Swanson, and Avi Katz from Apollo </a:t>
            </a:r>
            <a:r>
              <a:rPr lang="en-US" sz="1200" dirty="0" smtClean="0"/>
              <a:t>Global Management</a:t>
            </a:r>
            <a:r>
              <a:rPr lang="en-US" sz="1200" dirty="0"/>
              <a:t>; Dan Heflin from Torchlight Investors; Sassan Alizadeh and Deepa Sarkar </a:t>
            </a:r>
            <a:r>
              <a:rPr lang="en-US" sz="1200" dirty="0" smtClean="0"/>
              <a:t>from Highbridge </a:t>
            </a:r>
            <a:r>
              <a:rPr lang="en-US" sz="1200" dirty="0"/>
              <a:t>Capital Management; Jeff Fox from J.P. Morgan; Bill Maddux from Greystar </a:t>
            </a:r>
            <a:r>
              <a:rPr lang="en-US" sz="1200" dirty="0" smtClean="0"/>
              <a:t>Real Estate </a:t>
            </a:r>
            <a:r>
              <a:rPr lang="en-US" sz="1200" dirty="0"/>
              <a:t>Partners, LLC; Alan Bowser, Jeff Gardner, and Joel Whidden from </a:t>
            </a:r>
            <a:r>
              <a:rPr lang="en-US" sz="1200" dirty="0" smtClean="0"/>
              <a:t>Bridgewater Associates</a:t>
            </a:r>
            <a:r>
              <a:rPr lang="en-US" sz="1200" dirty="0"/>
              <a:t>; Neeti Bhalla and Chris Lvoff From Goldman Sachs Asset Management; Jeff </a:t>
            </a:r>
            <a:r>
              <a:rPr lang="en-US" sz="1200" dirty="0" smtClean="0"/>
              <a:t>Knight and </a:t>
            </a:r>
            <a:r>
              <a:rPr lang="en-US" sz="1200" dirty="0"/>
              <a:t>Lauren Silk from Putnam Fiduciary Trust Company; and Michelle Cook from the Bank </a:t>
            </a:r>
            <a:r>
              <a:rPr lang="en-US" sz="1200" dirty="0" smtClean="0"/>
              <a:t>of New </a:t>
            </a:r>
            <a:r>
              <a:rPr lang="en-US" sz="1200" dirty="0"/>
              <a:t>York Mellon.</a:t>
            </a:r>
          </a:p>
          <a:p>
            <a:pPr marL="0" indent="0">
              <a:buNone/>
            </a:pPr>
            <a:endParaRPr lang="en-US" sz="1200" b="1" dirty="0" smtClean="0"/>
          </a:p>
          <a:p>
            <a:pPr marL="0" indent="0">
              <a:buNone/>
            </a:pPr>
            <a:r>
              <a:rPr lang="en-US" sz="1200" b="1" dirty="0" smtClean="0"/>
              <a:t>Others </a:t>
            </a:r>
            <a:r>
              <a:rPr lang="en-US" sz="1200" b="1" dirty="0"/>
              <a:t>present for all or a portion of the meeting on Friday, November 18, 2011: </a:t>
            </a:r>
            <a:r>
              <a:rPr lang="en-US" sz="1200" dirty="0" smtClean="0"/>
              <a:t>Dunkin Allison</a:t>
            </a:r>
            <a:r>
              <a:rPr lang="en-US" sz="1200" dirty="0"/>
              <a:t>, Geoff Berg, Bob Borden, Jonathan Boyd, Harris Chewning, Sarah Corbett, Dori </a:t>
            </a:r>
            <a:r>
              <a:rPr lang="en-US" sz="1200" dirty="0" smtClean="0"/>
              <a:t>Ditty, Robert </a:t>
            </a:r>
            <a:r>
              <a:rPr lang="en-US" sz="1200" dirty="0"/>
              <a:t>Feinstein, Brenda Gadson, Rebecca Gunnlaugsson, Adam Jordan, Dave Klauka, </a:t>
            </a:r>
            <a:r>
              <a:rPr lang="en-US" sz="1200" dirty="0" smtClean="0"/>
              <a:t>Doug Lybrand</a:t>
            </a:r>
            <a:r>
              <a:rPr lang="en-US" sz="1200" dirty="0"/>
              <a:t>, James Manning, Jared O’Connor, David Phillips, Kathy Rast, Nancy Shealy, </a:t>
            </a:r>
            <a:r>
              <a:rPr lang="en-US" sz="1200" dirty="0" smtClean="0"/>
              <a:t>Nicole Waites</a:t>
            </a:r>
            <a:r>
              <a:rPr lang="en-US" sz="1200" dirty="0"/>
              <a:t>, and Brian Wheeler from the South Carolina Retirement System </a:t>
            </a:r>
            <a:r>
              <a:rPr lang="en-US" sz="1200" dirty="0" smtClean="0"/>
              <a:t>Investment Commission</a:t>
            </a:r>
            <a:r>
              <a:rPr lang="en-US" sz="1200" dirty="0"/>
              <a:t>; Bill Condon, Brian DeRoy, Shakun Tahiliani, Rick Harmon, Bill Leidinger from </a:t>
            </a:r>
            <a:r>
              <a:rPr lang="en-US" sz="1200" dirty="0" smtClean="0"/>
              <a:t>the State </a:t>
            </a:r>
            <a:r>
              <a:rPr lang="en-US" sz="1200" dirty="0"/>
              <a:t>Treasurer’s Office; Tammy Nichols and Faith Wright from the South Carolina </a:t>
            </a:r>
            <a:r>
              <a:rPr lang="en-US" sz="1200" dirty="0" smtClean="0"/>
              <a:t>Retirement Systems</a:t>
            </a:r>
            <a:r>
              <a:rPr lang="en-US" sz="1200" dirty="0"/>
              <a:t>; Sean McGould and Kelly Perkins from Lighthouse Investment Partners; Joseph </a:t>
            </a:r>
            <a:r>
              <a:rPr lang="en-US" sz="1200" dirty="0" smtClean="0"/>
              <a:t>Lillie, David </a:t>
            </a:r>
            <a:r>
              <a:rPr lang="en-US" sz="1200" dirty="0"/>
              <a:t>Richter, Pat McGarvey, and Michael Sacks from Grosvenor Capital Management; </a:t>
            </a:r>
            <a:r>
              <a:rPr lang="en-US" sz="1200" dirty="0" smtClean="0"/>
              <a:t>Jordan Bergmen </a:t>
            </a:r>
            <a:r>
              <a:rPr lang="en-US" sz="1200" dirty="0"/>
              <a:t>and Gregg Hymowitz from EnTrust Capital; Mike Purvis and Trina Spear </a:t>
            </a:r>
            <a:r>
              <a:rPr lang="en-US" sz="1200" dirty="0" smtClean="0"/>
              <a:t>from Blackstone </a:t>
            </a:r>
            <a:r>
              <a:rPr lang="en-US" sz="1200" dirty="0"/>
              <a:t>Alternative Asset Management; and Michelle Cook from the Bank of New </a:t>
            </a:r>
            <a:r>
              <a:rPr lang="en-US" sz="1200" dirty="0" smtClean="0"/>
              <a:t>York Mellon</a:t>
            </a:r>
            <a:r>
              <a:rPr lang="en-US" sz="1200" dirty="0"/>
              <a:t>.</a:t>
            </a:r>
          </a:p>
        </p:txBody>
      </p:sp>
      <p:sp>
        <p:nvSpPr>
          <p:cNvPr id="5" name="TextBox 4"/>
          <p:cNvSpPr txBox="1"/>
          <p:nvPr/>
        </p:nvSpPr>
        <p:spPr>
          <a:xfrm>
            <a:off x="3962400" y="6356350"/>
            <a:ext cx="4191000" cy="276999"/>
          </a:xfrm>
          <a:prstGeom prst="rect">
            <a:avLst/>
          </a:prstGeom>
          <a:noFill/>
        </p:spPr>
        <p:txBody>
          <a:bodyPr wrap="square" rtlCol="0">
            <a:spAutoFit/>
          </a:bodyPr>
          <a:lstStyle/>
          <a:p>
            <a:pPr algn="r"/>
            <a:r>
              <a:rPr lang="en-US" sz="1200" dirty="0" smtClean="0"/>
              <a:t>*Minutes from November 17-18, 2011 Commission Meeting</a:t>
            </a:r>
            <a:endParaRPr lang="en-US" sz="1200"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15</a:t>
            </a:r>
            <a:endParaRPr lang="en-US" sz="1200" dirty="0"/>
          </a:p>
        </p:txBody>
      </p:sp>
    </p:spTree>
    <p:extLst>
      <p:ext uri="{BB962C8B-B14F-4D97-AF65-F5344CB8AC3E}">
        <p14:creationId xmlns:p14="http://schemas.microsoft.com/office/powerpoint/2010/main" val="22746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Unfunded Liability</a:t>
            </a:r>
            <a:endParaRPr lang="en-US" dirty="0"/>
          </a:p>
        </p:txBody>
      </p:sp>
      <p:sp>
        <p:nvSpPr>
          <p:cNvPr id="3" name="Content Placeholder 2"/>
          <p:cNvSpPr>
            <a:spLocks noGrp="1"/>
          </p:cNvSpPr>
          <p:nvPr>
            <p:ph idx="1"/>
          </p:nvPr>
        </p:nvSpPr>
        <p:spPr/>
        <p:txBody>
          <a:bodyPr/>
          <a:lstStyle/>
          <a:p>
            <a:pPr marL="0" indent="0">
              <a:buNone/>
            </a:pPr>
            <a:r>
              <a:rPr lang="en-US" sz="3600" b="1" dirty="0"/>
              <a:t>Mr. </a:t>
            </a:r>
            <a:r>
              <a:rPr lang="en-US" sz="3600" b="1" dirty="0" err="1"/>
              <a:t>Loftis</a:t>
            </a:r>
            <a:r>
              <a:rPr lang="en-US" sz="3600" dirty="0" smtClean="0"/>
              <a:t>:  “</a:t>
            </a:r>
            <a:r>
              <a:rPr lang="en-US" sz="3600" i="1" dirty="0" smtClean="0"/>
              <a:t>They’ve (retirees) watched the unfunded liability go from $300 million to $17 billion dollars, over $17 billion dollars, in less than 14 years.”  </a:t>
            </a:r>
            <a:r>
              <a:rPr lang="en-US" sz="1600" dirty="0" smtClean="0"/>
              <a:t>1-30-14</a:t>
            </a:r>
          </a:p>
          <a:p>
            <a:pPr marL="0" indent="0">
              <a:buNone/>
            </a:pP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16</a:t>
            </a:r>
            <a:endParaRPr lang="en-US" sz="1200" dirty="0"/>
          </a:p>
        </p:txBody>
      </p:sp>
    </p:spTree>
    <p:extLst>
      <p:ext uri="{BB962C8B-B14F-4D97-AF65-F5344CB8AC3E}">
        <p14:creationId xmlns:p14="http://schemas.microsoft.com/office/powerpoint/2010/main" val="3487745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From 2011 Pension Plan Presentation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629" y="1226134"/>
            <a:ext cx="7217971" cy="4869866"/>
          </a:xfrm>
          <a:ln w="12700">
            <a:solidFill>
              <a:schemeClr val="tx1"/>
            </a:solidFill>
          </a:ln>
        </p:spPr>
      </p:pic>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17</a:t>
            </a:r>
            <a:endParaRPr lang="en-US" sz="1200" dirty="0"/>
          </a:p>
        </p:txBody>
      </p:sp>
    </p:spTree>
    <p:extLst>
      <p:ext uri="{BB962C8B-B14F-4D97-AF65-F5344CB8AC3E}">
        <p14:creationId xmlns:p14="http://schemas.microsoft.com/office/powerpoint/2010/main" val="377284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Custody and Securities Lending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Senator Lourie:  </a:t>
            </a:r>
            <a:r>
              <a:rPr lang="en-US" b="1" i="1" dirty="0" smtClean="0"/>
              <a:t>“</a:t>
            </a:r>
            <a:r>
              <a:rPr lang="en-US" i="1" dirty="0" smtClean="0"/>
              <a:t>Has the Treasurer’s Office looked at another bank to do custody and securities lending?”  </a:t>
            </a:r>
            <a:r>
              <a:rPr lang="en-US" sz="1300" dirty="0" smtClean="0"/>
              <a:t>1-30-14</a:t>
            </a:r>
          </a:p>
          <a:p>
            <a:pPr marL="0" indent="0">
              <a:buNone/>
            </a:pPr>
            <a:endParaRPr lang="en-US" dirty="0"/>
          </a:p>
          <a:p>
            <a:pPr marL="0" indent="0">
              <a:buNone/>
            </a:pPr>
            <a:r>
              <a:rPr lang="en-US" b="1" dirty="0" smtClean="0"/>
              <a:t>Mr. </a:t>
            </a:r>
            <a:r>
              <a:rPr lang="en-US" b="1" dirty="0" err="1" smtClean="0"/>
              <a:t>Loftis</a:t>
            </a:r>
            <a:r>
              <a:rPr lang="en-US" b="1" dirty="0" smtClean="0"/>
              <a:t>:  </a:t>
            </a:r>
            <a:r>
              <a:rPr lang="en-US" b="1" i="1" dirty="0" smtClean="0"/>
              <a:t>“</a:t>
            </a:r>
            <a:r>
              <a:rPr lang="en-US" i="1" dirty="0" smtClean="0"/>
              <a:t>We had a big RFP, a consultation with procurement office, Investment Commission, PEBA, and the Treasurer’s Office.” --- They decided to stay with the Bank of New York as a primary custodian and that was with all facts being known, and it was before the case started deteriorating from our side.”  </a:t>
            </a:r>
            <a:r>
              <a:rPr lang="en-US" sz="1300" dirty="0" smtClean="0"/>
              <a:t>1-30-14</a:t>
            </a:r>
            <a:endParaRPr lang="en-US" sz="1300" b="1"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18</a:t>
            </a:r>
            <a:endParaRPr lang="en-US" sz="1200" dirty="0"/>
          </a:p>
        </p:txBody>
      </p:sp>
    </p:spTree>
    <p:extLst>
      <p:ext uri="{BB962C8B-B14F-4D97-AF65-F5344CB8AC3E}">
        <p14:creationId xmlns:p14="http://schemas.microsoft.com/office/powerpoint/2010/main" val="142071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Custody and Securities Lending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Senator Bryant:  </a:t>
            </a:r>
            <a:r>
              <a:rPr lang="en-US" i="1" dirty="0" smtClean="0"/>
              <a:t>“…I have an issue with our continued commitment to do business with Bank of New York Mellon, when we just claimed that they broke their contract.”  </a:t>
            </a:r>
            <a:r>
              <a:rPr lang="en-US" sz="1300" dirty="0" smtClean="0"/>
              <a:t>1-30-14 </a:t>
            </a:r>
            <a:endParaRPr lang="en-US" sz="1300" dirty="0"/>
          </a:p>
          <a:p>
            <a:pPr marL="0" indent="0">
              <a:buNone/>
            </a:pPr>
            <a:endParaRPr lang="en-US" b="1" dirty="0" smtClean="0">
              <a:solidFill>
                <a:srgbClr val="C00000"/>
              </a:solidFill>
            </a:endParaRPr>
          </a:p>
          <a:p>
            <a:pPr marL="0" indent="0">
              <a:buNone/>
            </a:pPr>
            <a:r>
              <a:rPr lang="en-US" b="1" dirty="0" smtClean="0"/>
              <a:t>Mr. Loftis:  </a:t>
            </a:r>
            <a:r>
              <a:rPr lang="en-US" i="1" dirty="0" smtClean="0"/>
              <a:t>“We had a RFP Committee; PEBA, RSIC, and Treasurer’s Office.  They voted to keep the Bank of New York.  They said, ‘hey, we’ll keep the Bank.’”  </a:t>
            </a:r>
            <a:r>
              <a:rPr lang="en-US" sz="1200" dirty="0" smtClean="0"/>
              <a:t>1-30-14</a:t>
            </a:r>
            <a:endParaRPr lang="en-US" sz="1200" b="1"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19</a:t>
            </a:r>
            <a:endParaRPr lang="en-US" sz="1200" dirty="0"/>
          </a:p>
        </p:txBody>
      </p:sp>
    </p:spTree>
    <p:extLst>
      <p:ext uri="{BB962C8B-B14F-4D97-AF65-F5344CB8AC3E}">
        <p14:creationId xmlns:p14="http://schemas.microsoft.com/office/powerpoint/2010/main" val="2500229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73162"/>
          </a:xfrm>
        </p:spPr>
        <p:txBody>
          <a:bodyPr>
            <a:normAutofit/>
          </a:bodyPr>
          <a:lstStyle/>
          <a:p>
            <a:pPr algn="l"/>
            <a:r>
              <a:rPr lang="en-US" sz="2900" i="1" dirty="0" smtClean="0"/>
              <a:t>“I can’t speak.  I get ruled out every time I go to speak.”</a:t>
            </a:r>
            <a:r>
              <a:rPr lang="en-US" sz="1200" dirty="0" smtClean="0"/>
              <a:t>1-30-14</a:t>
            </a:r>
            <a:endParaRPr lang="en-US" sz="1200" dirty="0"/>
          </a:p>
        </p:txBody>
      </p:sp>
      <p:sp>
        <p:nvSpPr>
          <p:cNvPr id="3" name="Content Placeholder 2"/>
          <p:cNvSpPr>
            <a:spLocks noGrp="1"/>
          </p:cNvSpPr>
          <p:nvPr>
            <p:ph idx="1"/>
          </p:nvPr>
        </p:nvSpPr>
        <p:spPr>
          <a:xfrm>
            <a:off x="457200" y="1295400"/>
            <a:ext cx="8229600" cy="4953000"/>
          </a:xfrm>
        </p:spPr>
        <p:txBody>
          <a:bodyPr>
            <a:normAutofit fontScale="47500" lnSpcReduction="20000"/>
          </a:bodyPr>
          <a:lstStyle/>
          <a:p>
            <a:pPr marL="0" indent="0" algn="ctr">
              <a:buNone/>
            </a:pPr>
            <a:r>
              <a:rPr lang="en-US" sz="4600" b="1" u="sng" dirty="0" smtClean="0"/>
              <a:t>ASKED A QUESTION, HAD THE FLOOR, OR MADE A MOTION IN 2013</a:t>
            </a:r>
            <a:endParaRPr lang="en-US" sz="4600" b="1" dirty="0" smtClean="0"/>
          </a:p>
          <a:p>
            <a:r>
              <a:rPr lang="en-US" sz="4400" b="1" dirty="0"/>
              <a:t>Allen Gillespie </a:t>
            </a:r>
            <a:r>
              <a:rPr lang="en-US" sz="4400" dirty="0"/>
              <a:t>– </a:t>
            </a:r>
            <a:r>
              <a:rPr lang="en-US" sz="4400" dirty="0" smtClean="0"/>
              <a:t> 38</a:t>
            </a:r>
            <a:endParaRPr lang="en-US" sz="4400" b="1" dirty="0"/>
          </a:p>
          <a:p>
            <a:r>
              <a:rPr lang="en-US" sz="4400" b="1" dirty="0" smtClean="0"/>
              <a:t>Edward </a:t>
            </a:r>
            <a:r>
              <a:rPr lang="en-US" sz="4400" b="1" dirty="0"/>
              <a:t>Giobbe </a:t>
            </a:r>
            <a:r>
              <a:rPr lang="en-US" sz="4400" dirty="0"/>
              <a:t>– </a:t>
            </a:r>
            <a:r>
              <a:rPr lang="en-US" sz="4400" dirty="0" smtClean="0"/>
              <a:t> 28</a:t>
            </a:r>
          </a:p>
          <a:p>
            <a:r>
              <a:rPr lang="en-US" sz="4400" b="1" dirty="0"/>
              <a:t>Travis Pritchett </a:t>
            </a:r>
            <a:r>
              <a:rPr lang="en-US" sz="4400" dirty="0"/>
              <a:t>– </a:t>
            </a:r>
            <a:r>
              <a:rPr lang="en-US" sz="4400" dirty="0" smtClean="0"/>
              <a:t> 25 </a:t>
            </a:r>
            <a:r>
              <a:rPr lang="en-US" sz="4400" dirty="0"/>
              <a:t>(last meeting was October</a:t>
            </a:r>
            <a:r>
              <a:rPr lang="en-US" sz="4400" dirty="0" smtClean="0"/>
              <a:t>)</a:t>
            </a:r>
          </a:p>
          <a:p>
            <a:r>
              <a:rPr lang="en-US" sz="4400" b="1" dirty="0">
                <a:solidFill>
                  <a:srgbClr val="C00000"/>
                </a:solidFill>
              </a:rPr>
              <a:t>Curtis Loftis </a:t>
            </a:r>
            <a:r>
              <a:rPr lang="en-US" sz="4400" dirty="0">
                <a:solidFill>
                  <a:srgbClr val="C00000"/>
                </a:solidFill>
              </a:rPr>
              <a:t>– </a:t>
            </a:r>
            <a:r>
              <a:rPr lang="en-US" sz="4400" dirty="0" smtClean="0">
                <a:solidFill>
                  <a:srgbClr val="C00000"/>
                </a:solidFill>
              </a:rPr>
              <a:t> 24 </a:t>
            </a:r>
            <a:r>
              <a:rPr lang="en-US" sz="4400" dirty="0">
                <a:solidFill>
                  <a:srgbClr val="C00000"/>
                </a:solidFill>
              </a:rPr>
              <a:t>(stormed out of </a:t>
            </a:r>
            <a:r>
              <a:rPr lang="en-US" sz="4400" dirty="0" smtClean="0">
                <a:solidFill>
                  <a:srgbClr val="C00000"/>
                </a:solidFill>
              </a:rPr>
              <a:t>May and October meetings </a:t>
            </a:r>
            <a:r>
              <a:rPr lang="en-US" sz="4400" dirty="0">
                <a:solidFill>
                  <a:srgbClr val="C00000"/>
                </a:solidFill>
              </a:rPr>
              <a:t>and </a:t>
            </a:r>
            <a:r>
              <a:rPr lang="en-US" sz="4400" dirty="0" smtClean="0">
                <a:solidFill>
                  <a:srgbClr val="C00000"/>
                </a:solidFill>
              </a:rPr>
              <a:t>left halfway through the November meeting)</a:t>
            </a:r>
            <a:endParaRPr lang="en-US" sz="4400" b="1" dirty="0" smtClean="0"/>
          </a:p>
          <a:p>
            <a:r>
              <a:rPr lang="en-US" sz="4400" b="1" dirty="0" smtClean="0"/>
              <a:t>Rebecca </a:t>
            </a:r>
            <a:r>
              <a:rPr lang="en-US" sz="4400" b="1" dirty="0"/>
              <a:t>Gunnlaugsson </a:t>
            </a:r>
            <a:r>
              <a:rPr lang="en-US" sz="4400" dirty="0"/>
              <a:t>– </a:t>
            </a:r>
            <a:r>
              <a:rPr lang="en-US" sz="4400" dirty="0" smtClean="0"/>
              <a:t> 12 </a:t>
            </a:r>
            <a:r>
              <a:rPr lang="en-US" sz="4400" dirty="0"/>
              <a:t>(joined in September</a:t>
            </a:r>
            <a:r>
              <a:rPr lang="en-US" sz="4400" dirty="0" smtClean="0"/>
              <a:t>)</a:t>
            </a:r>
          </a:p>
          <a:p>
            <a:r>
              <a:rPr lang="en-US" sz="4400" b="1" dirty="0" smtClean="0"/>
              <a:t>James </a:t>
            </a:r>
            <a:r>
              <a:rPr lang="en-US" sz="4400" b="1" dirty="0"/>
              <a:t>Powers </a:t>
            </a:r>
            <a:r>
              <a:rPr lang="en-US" sz="4400" dirty="0"/>
              <a:t>– </a:t>
            </a:r>
            <a:r>
              <a:rPr lang="en-US" sz="4400" dirty="0" smtClean="0"/>
              <a:t> 11 </a:t>
            </a:r>
            <a:r>
              <a:rPr lang="en-US" sz="4400" dirty="0"/>
              <a:t>(last meeting was May</a:t>
            </a:r>
            <a:r>
              <a:rPr lang="en-US" sz="4400" dirty="0" smtClean="0"/>
              <a:t>)</a:t>
            </a:r>
          </a:p>
          <a:p>
            <a:r>
              <a:rPr lang="en-US" sz="4400" b="1" dirty="0"/>
              <a:t>David Avant </a:t>
            </a:r>
            <a:r>
              <a:rPr lang="en-US" sz="4400" dirty="0"/>
              <a:t>– </a:t>
            </a:r>
            <a:r>
              <a:rPr lang="en-US" sz="4400" dirty="0" smtClean="0"/>
              <a:t> 6</a:t>
            </a:r>
          </a:p>
          <a:p>
            <a:r>
              <a:rPr lang="en-US" sz="4400" b="1" dirty="0" smtClean="0"/>
              <a:t>Ron Wilder </a:t>
            </a:r>
            <a:r>
              <a:rPr lang="en-US" sz="4400" dirty="0" smtClean="0"/>
              <a:t>–  2 (joined in November)</a:t>
            </a:r>
          </a:p>
          <a:p>
            <a:pPr marL="0" indent="0">
              <a:buNone/>
            </a:pPr>
            <a:endParaRPr lang="en-US" dirty="0" smtClean="0"/>
          </a:p>
          <a:p>
            <a:pPr marL="0" indent="0">
              <a:buNone/>
            </a:pPr>
            <a:endParaRPr lang="en-US" dirty="0" smtClean="0"/>
          </a:p>
          <a:p>
            <a:pPr marL="0" indent="0" algn="ctr">
              <a:buNone/>
            </a:pPr>
            <a:r>
              <a:rPr lang="en-US" sz="4600" b="1" u="sng" dirty="0" smtClean="0"/>
              <a:t>MOTIONS </a:t>
            </a:r>
            <a:r>
              <a:rPr lang="en-US" sz="4600" b="1" u="sng" dirty="0"/>
              <a:t>MADE BY TREASURER LOFTIS – </a:t>
            </a:r>
            <a:r>
              <a:rPr lang="en-US" sz="4600" b="1" u="sng" dirty="0" smtClean="0"/>
              <a:t>11</a:t>
            </a:r>
            <a:endParaRPr lang="en-US" sz="4600" b="1" u="sng" dirty="0"/>
          </a:p>
          <a:p>
            <a:r>
              <a:rPr lang="en-US" sz="4400" dirty="0" smtClean="0"/>
              <a:t>1 motion did not pass</a:t>
            </a:r>
          </a:p>
          <a:p>
            <a:r>
              <a:rPr lang="en-US" sz="4400" dirty="0" smtClean="0"/>
              <a:t>10 motions passed</a:t>
            </a:r>
          </a:p>
          <a:p>
            <a:pPr marL="0" indent="0">
              <a:buNone/>
            </a:pPr>
            <a:endParaRPr lang="en-US" dirty="0"/>
          </a:p>
          <a:p>
            <a:endParaRPr lang="en-US" dirty="0" smtClean="0"/>
          </a:p>
          <a:p>
            <a:endParaRPr lang="en-US" dirty="0"/>
          </a:p>
        </p:txBody>
      </p:sp>
      <p:sp>
        <p:nvSpPr>
          <p:cNvPr id="4" name="TextBox 3"/>
          <p:cNvSpPr txBox="1"/>
          <p:nvPr/>
        </p:nvSpPr>
        <p:spPr>
          <a:xfrm>
            <a:off x="3200400" y="6356350"/>
            <a:ext cx="4648200" cy="307777"/>
          </a:xfrm>
          <a:prstGeom prst="rect">
            <a:avLst/>
          </a:prstGeom>
          <a:noFill/>
        </p:spPr>
        <p:txBody>
          <a:bodyPr wrap="square" rtlCol="0">
            <a:spAutoFit/>
          </a:bodyPr>
          <a:lstStyle/>
          <a:p>
            <a:pPr algn="r"/>
            <a:r>
              <a:rPr lang="en-US" sz="1400" dirty="0" smtClean="0"/>
              <a:t>*Based on 2013 Commission Meeting Minutes</a:t>
            </a:r>
            <a:endParaRPr lang="en-US" sz="1400"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a:t>
            </a:r>
          </a:p>
        </p:txBody>
      </p:sp>
    </p:spTree>
    <p:extLst>
      <p:ext uri="{BB962C8B-B14F-4D97-AF65-F5344CB8AC3E}">
        <p14:creationId xmlns:p14="http://schemas.microsoft.com/office/powerpoint/2010/main" val="1696278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47927"/>
          </a:xfrm>
        </p:spPr>
        <p:txBody>
          <a:bodyPr/>
          <a:lstStyle/>
          <a:p>
            <a:r>
              <a:rPr lang="en-US" dirty="0" smtClean="0"/>
              <a:t>Custody and Securities Lending</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396" y="1219200"/>
            <a:ext cx="8164004" cy="4894925"/>
          </a:xfrm>
        </p:spPr>
      </p:pic>
      <p:sp>
        <p:nvSpPr>
          <p:cNvPr id="2" name="TextBox 1"/>
          <p:cNvSpPr txBox="1"/>
          <p:nvPr/>
        </p:nvSpPr>
        <p:spPr>
          <a:xfrm>
            <a:off x="3962400" y="6096000"/>
            <a:ext cx="4572000" cy="276999"/>
          </a:xfrm>
          <a:prstGeom prst="rect">
            <a:avLst/>
          </a:prstGeom>
          <a:noFill/>
        </p:spPr>
        <p:txBody>
          <a:bodyPr wrap="square" rtlCol="0">
            <a:spAutoFit/>
          </a:bodyPr>
          <a:lstStyle/>
          <a:p>
            <a:pPr algn="r"/>
            <a:r>
              <a:rPr lang="en-US" sz="1200" dirty="0" smtClean="0"/>
              <a:t>*From 2012 Trust/Custody and Securities Lending Evaluation by Callan</a:t>
            </a:r>
            <a:endParaRPr lang="en-US" sz="1200"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20</a:t>
            </a:r>
            <a:endParaRPr lang="en-US" sz="1200" dirty="0"/>
          </a:p>
        </p:txBody>
      </p:sp>
    </p:spTree>
    <p:extLst>
      <p:ext uri="{BB962C8B-B14F-4D97-AF65-F5344CB8AC3E}">
        <p14:creationId xmlns:p14="http://schemas.microsoft.com/office/powerpoint/2010/main" val="261048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Custody and Securities Lending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055" y="1447800"/>
            <a:ext cx="8262973" cy="4648200"/>
          </a:xfrm>
        </p:spPr>
      </p:pic>
      <p:sp>
        <p:nvSpPr>
          <p:cNvPr id="5" name="TextBox 4"/>
          <p:cNvSpPr txBox="1"/>
          <p:nvPr/>
        </p:nvSpPr>
        <p:spPr>
          <a:xfrm>
            <a:off x="4038600" y="6123801"/>
            <a:ext cx="4572000" cy="276999"/>
          </a:xfrm>
          <a:prstGeom prst="rect">
            <a:avLst/>
          </a:prstGeom>
          <a:noFill/>
        </p:spPr>
        <p:txBody>
          <a:bodyPr wrap="square" rtlCol="0">
            <a:spAutoFit/>
          </a:bodyPr>
          <a:lstStyle/>
          <a:p>
            <a:pPr algn="r"/>
            <a:r>
              <a:rPr lang="en-US" sz="1200" dirty="0" smtClean="0"/>
              <a:t>*From 2012 Trust/Custody and Securities Lending Evaluation by Callan</a:t>
            </a:r>
            <a:endParaRPr lang="en-US" sz="1200"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21</a:t>
            </a:r>
            <a:endParaRPr lang="en-US" sz="1200" dirty="0"/>
          </a:p>
        </p:txBody>
      </p:sp>
    </p:spTree>
    <p:extLst>
      <p:ext uri="{BB962C8B-B14F-4D97-AF65-F5344CB8AC3E}">
        <p14:creationId xmlns:p14="http://schemas.microsoft.com/office/powerpoint/2010/main" val="1281359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Custody and Securities Lending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76" y="1447800"/>
            <a:ext cx="8610524" cy="4597222"/>
          </a:xfrm>
        </p:spPr>
      </p:pic>
      <p:sp>
        <p:nvSpPr>
          <p:cNvPr id="5" name="TextBox 4"/>
          <p:cNvSpPr txBox="1"/>
          <p:nvPr/>
        </p:nvSpPr>
        <p:spPr>
          <a:xfrm>
            <a:off x="4419600" y="6054258"/>
            <a:ext cx="4572000" cy="276999"/>
          </a:xfrm>
          <a:prstGeom prst="rect">
            <a:avLst/>
          </a:prstGeom>
          <a:noFill/>
        </p:spPr>
        <p:txBody>
          <a:bodyPr wrap="square" rtlCol="0">
            <a:spAutoFit/>
          </a:bodyPr>
          <a:lstStyle/>
          <a:p>
            <a:pPr algn="r"/>
            <a:r>
              <a:rPr lang="en-US" sz="1200" dirty="0" smtClean="0"/>
              <a:t>*From 2012 Trust/Custody and Securities Lending Evaluation by Callan</a:t>
            </a:r>
            <a:endParaRPr lang="en-US" sz="1200"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22</a:t>
            </a:r>
            <a:endParaRPr lang="en-US" sz="1200" dirty="0"/>
          </a:p>
        </p:txBody>
      </p:sp>
    </p:spTree>
    <p:extLst>
      <p:ext uri="{BB962C8B-B14F-4D97-AF65-F5344CB8AC3E}">
        <p14:creationId xmlns:p14="http://schemas.microsoft.com/office/powerpoint/2010/main" val="188773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lstStyle/>
          <a:p>
            <a:r>
              <a:rPr lang="en-US" dirty="0" smtClean="0"/>
              <a:t>Final Negotiation</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219200"/>
            <a:ext cx="7924800" cy="4953000"/>
          </a:xfrm>
          <a:ln>
            <a:solidFill>
              <a:schemeClr val="tx1"/>
            </a:solidFill>
          </a:ln>
        </p:spPr>
      </p:pic>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23</a:t>
            </a:r>
            <a:endParaRPr lang="en-US" sz="1200" dirty="0"/>
          </a:p>
        </p:txBody>
      </p:sp>
    </p:spTree>
    <p:extLst>
      <p:ext uri="{BB962C8B-B14F-4D97-AF65-F5344CB8AC3E}">
        <p14:creationId xmlns:p14="http://schemas.microsoft.com/office/powerpoint/2010/main" val="3103330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HedgeMark</a:t>
            </a:r>
            <a:endParaRPr lang="en-US" dirty="0"/>
          </a:p>
        </p:txBody>
      </p:sp>
      <p:sp>
        <p:nvSpPr>
          <p:cNvPr id="3" name="Content Placeholder 2"/>
          <p:cNvSpPr>
            <a:spLocks noGrp="1"/>
          </p:cNvSpPr>
          <p:nvPr>
            <p:ph sz="half" idx="1"/>
          </p:nvPr>
        </p:nvSpPr>
        <p:spPr>
          <a:xfrm>
            <a:off x="381000" y="1219200"/>
            <a:ext cx="8763000" cy="990600"/>
          </a:xfrm>
        </p:spPr>
        <p:txBody>
          <a:bodyPr>
            <a:normAutofit fontScale="25000" lnSpcReduction="20000"/>
          </a:bodyPr>
          <a:lstStyle/>
          <a:p>
            <a:pPr marL="0" indent="0">
              <a:buNone/>
            </a:pPr>
            <a:r>
              <a:rPr lang="en-US" sz="11200" b="1" dirty="0" smtClean="0"/>
              <a:t>Mr. Loftis:  </a:t>
            </a:r>
            <a:r>
              <a:rPr lang="en-US" sz="11200" i="1" dirty="0" smtClean="0"/>
              <a:t>“…Hershel Harper had been there and had talked to the HedgeMark people, he was favorable, at the time.”  </a:t>
            </a:r>
            <a:r>
              <a:rPr lang="en-US" sz="4800" dirty="0" smtClean="0"/>
              <a:t>1-30-14</a:t>
            </a:r>
          </a:p>
          <a:p>
            <a:pPr marL="0" indent="0">
              <a:buNone/>
            </a:pPr>
            <a:endParaRPr lang="en-US" b="1" dirty="0"/>
          </a:p>
        </p:txBody>
      </p:sp>
      <p:sp>
        <p:nvSpPr>
          <p:cNvPr id="4" name="Content Placeholder 3"/>
          <p:cNvSpPr>
            <a:spLocks noGrp="1"/>
          </p:cNvSpPr>
          <p:nvPr>
            <p:ph sz="half" idx="2"/>
          </p:nvPr>
        </p:nvSpPr>
        <p:spPr>
          <a:xfrm>
            <a:off x="457200" y="2286000"/>
            <a:ext cx="8229600" cy="3886200"/>
          </a:xfrm>
          <a:ln w="12700">
            <a:solidFill>
              <a:schemeClr val="tx1"/>
            </a:solidFill>
          </a:ln>
        </p:spPr>
        <p:txBody>
          <a:bodyPr>
            <a:normAutofit fontScale="25000" lnSpcReduction="20000"/>
          </a:bodyPr>
          <a:lstStyle/>
          <a:p>
            <a:pPr marL="0" indent="0">
              <a:buNone/>
            </a:pPr>
            <a:r>
              <a:rPr lang="en-US" sz="4800" dirty="0">
                <a:latin typeface="Times New Roman" panose="02020603050405020304" pitchFamily="18" charset="0"/>
                <a:cs typeface="Times New Roman" panose="02020603050405020304" pitchFamily="18" charset="0"/>
              </a:rPr>
              <a:t>From: Hershel Harper</a:t>
            </a:r>
          </a:p>
          <a:p>
            <a:pPr marL="0" indent="0">
              <a:buNone/>
            </a:pPr>
            <a:r>
              <a:rPr lang="en-US" sz="4800" dirty="0">
                <a:latin typeface="Times New Roman" panose="02020603050405020304" pitchFamily="18" charset="0"/>
                <a:cs typeface="Times New Roman" panose="02020603050405020304" pitchFamily="18" charset="0"/>
              </a:rPr>
              <a:t>Sent: Thursday, March 14, 2013 11:07 AM</a:t>
            </a:r>
          </a:p>
          <a:p>
            <a:pPr marL="0" indent="0">
              <a:buNone/>
            </a:pPr>
            <a:r>
              <a:rPr lang="en-US" sz="4800" dirty="0">
                <a:latin typeface="Times New Roman" panose="02020603050405020304" pitchFamily="18" charset="0"/>
                <a:cs typeface="Times New Roman" panose="02020603050405020304" pitchFamily="18" charset="0"/>
              </a:rPr>
              <a:t>To: Curtis Loftis; Darry Oliver; Dori Ditty</a:t>
            </a:r>
          </a:p>
          <a:p>
            <a:pPr marL="0" indent="0">
              <a:buNone/>
            </a:pPr>
            <a:r>
              <a:rPr lang="en-US" sz="4800" dirty="0">
                <a:latin typeface="Times New Roman" panose="02020603050405020304" pitchFamily="18" charset="0"/>
                <a:cs typeface="Times New Roman" panose="02020603050405020304" pitchFamily="18" charset="0"/>
              </a:rPr>
              <a:t>Subject: RE: Hi from New York Re hedge mark</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We do not have any assets with HedgeMark.  We do not have any immediate plans for utilizing HedgeMark as our next step is to determine what we will do with hedge funds overall based on HEK's asset allocation recommendation.  </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-----Original Message-----</a:t>
            </a:r>
          </a:p>
          <a:p>
            <a:pPr marL="0" indent="0">
              <a:buNone/>
            </a:pPr>
            <a:r>
              <a:rPr lang="en-US" sz="4800" dirty="0">
                <a:latin typeface="Times New Roman" panose="02020603050405020304" pitchFamily="18" charset="0"/>
                <a:cs typeface="Times New Roman" panose="02020603050405020304" pitchFamily="18" charset="0"/>
              </a:rPr>
              <a:t>From: Curtis Loftis [</a:t>
            </a:r>
            <a:r>
              <a:rPr lang="en-US" sz="4800" u="sng" dirty="0">
                <a:latin typeface="Times New Roman" panose="02020603050405020304" pitchFamily="18" charset="0"/>
                <a:cs typeface="Times New Roman" panose="02020603050405020304" pitchFamily="18" charset="0"/>
                <a:hlinkClick r:id="rId3"/>
              </a:rPr>
              <a:t>mailto:curtis@curtisloftis.com</a:t>
            </a:r>
            <a:r>
              <a:rPr lang="en-US" sz="4800" dirty="0">
                <a:latin typeface="Times New Roman" panose="02020603050405020304" pitchFamily="18" charset="0"/>
                <a:cs typeface="Times New Roman" panose="02020603050405020304" pitchFamily="18" charset="0"/>
              </a:rPr>
              <a:t>]</a:t>
            </a:r>
          </a:p>
          <a:p>
            <a:pPr marL="0" indent="0">
              <a:buNone/>
            </a:pPr>
            <a:r>
              <a:rPr lang="en-US" sz="4800" dirty="0">
                <a:latin typeface="Times New Roman" panose="02020603050405020304" pitchFamily="18" charset="0"/>
                <a:cs typeface="Times New Roman" panose="02020603050405020304" pitchFamily="18" charset="0"/>
              </a:rPr>
              <a:t>Sent: Thursday, March 14, 2013 10:41 AM</a:t>
            </a:r>
          </a:p>
          <a:p>
            <a:pPr marL="0" indent="0">
              <a:buNone/>
            </a:pPr>
            <a:r>
              <a:rPr lang="en-US" sz="4800" dirty="0">
                <a:latin typeface="Times New Roman" panose="02020603050405020304" pitchFamily="18" charset="0"/>
                <a:cs typeface="Times New Roman" panose="02020603050405020304" pitchFamily="18" charset="0"/>
              </a:rPr>
              <a:t>To: Hershel Harper; Darry Oliver; Dori Ditty</a:t>
            </a:r>
          </a:p>
          <a:p>
            <a:pPr marL="0" indent="0">
              <a:buNone/>
            </a:pPr>
            <a:r>
              <a:rPr lang="en-US" sz="4800" dirty="0">
                <a:latin typeface="Times New Roman" panose="02020603050405020304" pitchFamily="18" charset="0"/>
                <a:cs typeface="Times New Roman" panose="02020603050405020304" pitchFamily="18" charset="0"/>
              </a:rPr>
              <a:t>Subject: Hi from New York Re hedge mark</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Do you guys have assets on Hedgemark? If so...how much? ( roughly)</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Do you plan to utilize it in the future</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Curtis M. Loftis, Jr.</a:t>
            </a:r>
          </a:p>
          <a:p>
            <a:pPr marL="0" indent="0">
              <a:buNone/>
            </a:pPr>
            <a:r>
              <a:rPr lang="en-US" sz="4800" dirty="0">
                <a:latin typeface="Times New Roman" panose="02020603050405020304" pitchFamily="18" charset="0"/>
                <a:cs typeface="Times New Roman" panose="02020603050405020304" pitchFamily="18" charset="0"/>
              </a:rPr>
              <a:t>State Treasurer of South Carolina</a:t>
            </a:r>
          </a:p>
          <a:p>
            <a:pPr marL="0" indent="0">
              <a:buNone/>
            </a:pPr>
            <a:r>
              <a:rPr lang="en-US" sz="4800" dirty="0">
                <a:latin typeface="Times New Roman" panose="02020603050405020304" pitchFamily="18" charset="0"/>
                <a:cs typeface="Times New Roman" panose="02020603050405020304" pitchFamily="18" charset="0"/>
              </a:rPr>
              <a:t>Sent from my iPad</a:t>
            </a:r>
          </a:p>
          <a:p>
            <a:pPr marL="0" indent="0">
              <a:buNone/>
            </a:pPr>
            <a:endParaRPr lang="en-US"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24</a:t>
            </a:r>
            <a:endParaRPr lang="en-US" sz="1200" dirty="0"/>
          </a:p>
        </p:txBody>
      </p:sp>
    </p:spTree>
    <p:extLst>
      <p:ext uri="{BB962C8B-B14F-4D97-AF65-F5344CB8AC3E}">
        <p14:creationId xmlns:p14="http://schemas.microsoft.com/office/powerpoint/2010/main" val="3643088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868362"/>
          </a:xfrm>
        </p:spPr>
        <p:txBody>
          <a:bodyPr>
            <a:normAutofit fontScale="90000"/>
          </a:bodyPr>
          <a:lstStyle/>
          <a:p>
            <a:r>
              <a:rPr lang="en-US" sz="4200" dirty="0" smtClean="0"/>
              <a:t>Subcommittee </a:t>
            </a:r>
            <a:r>
              <a:rPr lang="en-US" sz="4200" dirty="0"/>
              <a:t>Q</a:t>
            </a:r>
            <a:r>
              <a:rPr lang="en-US" sz="4200" dirty="0" smtClean="0"/>
              <a:t>uestion for Mr. </a:t>
            </a:r>
            <a:r>
              <a:rPr lang="en-US" sz="4200" dirty="0" err="1" smtClean="0"/>
              <a:t>Loftis</a:t>
            </a:r>
            <a:r>
              <a:rPr lang="en-US" sz="4200" dirty="0" smtClean="0"/>
              <a:t>   </a:t>
            </a:r>
            <a:br>
              <a:rPr lang="en-US" sz="4200" dirty="0" smtClean="0"/>
            </a:br>
            <a:r>
              <a:rPr lang="en-US" sz="1600" dirty="0" smtClean="0"/>
              <a:t>Responses Revised 1-17-2014</a:t>
            </a:r>
            <a:endParaRPr lang="en-US" sz="1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7432" y="1371600"/>
            <a:ext cx="8494168" cy="70709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349" y="2286000"/>
            <a:ext cx="5955299" cy="3419573"/>
          </a:xfrm>
          <a:prstGeom prst="rect">
            <a:avLst/>
          </a:prstGeom>
          <a:ln w="12700">
            <a:solidFill>
              <a:schemeClr val="tx1"/>
            </a:solidFill>
          </a:ln>
        </p:spPr>
      </p:pic>
      <p:sp>
        <p:nvSpPr>
          <p:cNvPr id="6" name="TextBox 5"/>
          <p:cNvSpPr txBox="1"/>
          <p:nvPr/>
        </p:nvSpPr>
        <p:spPr>
          <a:xfrm>
            <a:off x="5720848" y="5715000"/>
            <a:ext cx="1828800" cy="276999"/>
          </a:xfrm>
          <a:prstGeom prst="rect">
            <a:avLst/>
          </a:prstGeom>
          <a:noFill/>
        </p:spPr>
        <p:txBody>
          <a:bodyPr wrap="square" rtlCol="0">
            <a:spAutoFit/>
          </a:bodyPr>
          <a:lstStyle/>
          <a:p>
            <a:pPr algn="r"/>
            <a:r>
              <a:rPr lang="en-US" sz="1200" dirty="0" smtClean="0"/>
              <a:t>Exhibit G</a:t>
            </a:r>
            <a:endParaRPr lang="en-US" sz="1200" dirty="0"/>
          </a:p>
        </p:txBody>
      </p:sp>
      <p:sp>
        <p:nvSpPr>
          <p:cNvPr id="7"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25</a:t>
            </a:r>
            <a:endParaRPr lang="en-US" sz="1200" dirty="0"/>
          </a:p>
        </p:txBody>
      </p:sp>
    </p:spTree>
    <p:extLst>
      <p:ext uri="{BB962C8B-B14F-4D97-AF65-F5344CB8AC3E}">
        <p14:creationId xmlns:p14="http://schemas.microsoft.com/office/powerpoint/2010/main" val="1709116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Actual Value</a:t>
            </a:r>
            <a:endParaRPr lang="en-US" dirty="0">
              <a:solidFill>
                <a:srgbClr val="002060"/>
              </a:solidFill>
            </a:endParaRPr>
          </a:p>
        </p:txBody>
      </p: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76401"/>
            <a:ext cx="6759736" cy="3881486"/>
          </a:xfrm>
          <a:prstGeom prst="rect">
            <a:avLst/>
          </a:prstGeom>
          <a:ln w="12700">
            <a:solidFill>
              <a:schemeClr val="tx1"/>
            </a:solidFill>
          </a:ln>
        </p:spPr>
      </p:pic>
      <p:sp>
        <p:nvSpPr>
          <p:cNvPr id="15" name="TextBox 14"/>
          <p:cNvSpPr txBox="1"/>
          <p:nvPr/>
        </p:nvSpPr>
        <p:spPr>
          <a:xfrm>
            <a:off x="7315200" y="1634728"/>
            <a:ext cx="1219200" cy="3985706"/>
          </a:xfrm>
          <a:prstGeom prst="rect">
            <a:avLst/>
          </a:prstGeom>
          <a:noFill/>
          <a:ln w="38100">
            <a:solidFill>
              <a:srgbClr val="C00000"/>
            </a:solidFill>
          </a:ln>
        </p:spPr>
        <p:txBody>
          <a:bodyPr wrap="square" rtlCol="0">
            <a:spAutoFit/>
          </a:bodyPr>
          <a:lstStyle/>
          <a:p>
            <a:endParaRPr lang="en-US" dirty="0" smtClean="0"/>
          </a:p>
          <a:p>
            <a:endParaRPr lang="en-US" dirty="0"/>
          </a:p>
          <a:p>
            <a:pPr algn="ctr"/>
            <a:r>
              <a:rPr lang="en-US" sz="1400" b="1" dirty="0" smtClean="0"/>
              <a:t>RSIC</a:t>
            </a:r>
          </a:p>
          <a:p>
            <a:r>
              <a:rPr lang="en-US" sz="1400" b="1" dirty="0" smtClean="0"/>
              <a:t>$                     0</a:t>
            </a:r>
          </a:p>
          <a:p>
            <a:r>
              <a:rPr lang="en-US" sz="1400" b="1" dirty="0" smtClean="0"/>
              <a:t>$                     0</a:t>
            </a:r>
          </a:p>
          <a:p>
            <a:r>
              <a:rPr lang="en-US" sz="1400" b="1" dirty="0" smtClean="0"/>
              <a:t>$                     0</a:t>
            </a:r>
          </a:p>
          <a:p>
            <a:r>
              <a:rPr lang="en-US" sz="1400" b="1" dirty="0" smtClean="0"/>
              <a:t>$                     0</a:t>
            </a:r>
          </a:p>
          <a:p>
            <a:endParaRPr lang="en-US" sz="1400" b="1" dirty="0"/>
          </a:p>
          <a:p>
            <a:r>
              <a:rPr lang="en-US" sz="1400" b="1" dirty="0" smtClean="0"/>
              <a:t>$                     0</a:t>
            </a:r>
          </a:p>
          <a:p>
            <a:endParaRPr lang="en-US" sz="1400" b="1" dirty="0"/>
          </a:p>
          <a:p>
            <a:r>
              <a:rPr lang="en-US" sz="1400" b="1" dirty="0" smtClean="0"/>
              <a:t>$   25,000,000</a:t>
            </a:r>
          </a:p>
          <a:p>
            <a:endParaRPr lang="en-US" sz="1400" b="1" dirty="0"/>
          </a:p>
          <a:p>
            <a:r>
              <a:rPr lang="en-US" sz="1400" b="1" dirty="0" smtClean="0"/>
              <a:t>$   25,000,000</a:t>
            </a:r>
          </a:p>
          <a:p>
            <a:pPr>
              <a:lnSpc>
                <a:spcPct val="250000"/>
              </a:lnSpc>
            </a:pPr>
            <a:r>
              <a:rPr lang="en-US" sz="1400" b="1" dirty="0" smtClean="0"/>
              <a:t>$     5,030,000</a:t>
            </a:r>
          </a:p>
          <a:p>
            <a:pPr>
              <a:lnSpc>
                <a:spcPct val="200000"/>
              </a:lnSpc>
            </a:pPr>
            <a:r>
              <a:rPr lang="en-US" sz="1400" b="1" dirty="0" smtClean="0"/>
              <a:t>$   </a:t>
            </a:r>
            <a:r>
              <a:rPr lang="en-US" sz="1400" b="1" dirty="0" smtClean="0"/>
              <a:t>30,030,000</a:t>
            </a:r>
            <a:endParaRPr lang="en-US" sz="1400" b="1" dirty="0" smtClean="0"/>
          </a:p>
        </p:txBody>
      </p:sp>
      <p:sp>
        <p:nvSpPr>
          <p:cNvPr id="5" name="TextBox 4"/>
          <p:cNvSpPr txBox="1"/>
          <p:nvPr/>
        </p:nvSpPr>
        <p:spPr>
          <a:xfrm>
            <a:off x="5410200" y="5562600"/>
            <a:ext cx="1828800" cy="276999"/>
          </a:xfrm>
          <a:prstGeom prst="rect">
            <a:avLst/>
          </a:prstGeom>
          <a:noFill/>
        </p:spPr>
        <p:txBody>
          <a:bodyPr wrap="square" rtlCol="0">
            <a:spAutoFit/>
          </a:bodyPr>
          <a:lstStyle/>
          <a:p>
            <a:pPr algn="r"/>
            <a:r>
              <a:rPr lang="en-US" sz="1200" dirty="0" smtClean="0"/>
              <a:t>Exhibit G</a:t>
            </a:r>
            <a:endParaRPr lang="en-US" sz="1200"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26</a:t>
            </a:r>
            <a:endParaRPr lang="en-US" sz="1200" dirty="0"/>
          </a:p>
        </p:txBody>
      </p:sp>
    </p:spTree>
    <p:extLst>
      <p:ext uri="{BB962C8B-B14F-4D97-AF65-F5344CB8AC3E}">
        <p14:creationId xmlns:p14="http://schemas.microsoft.com/office/powerpoint/2010/main" val="1965773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27</a:t>
            </a:r>
            <a:endParaRPr lang="en-US" sz="1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76200"/>
            <a:ext cx="6723811" cy="6019800"/>
          </a:xfrm>
          <a:prstGeom prst="rect">
            <a:avLst/>
          </a:prstGeom>
          <a:ln w="12700">
            <a:solidFill>
              <a:schemeClr val="tx1"/>
            </a:solidFill>
          </a:ln>
        </p:spPr>
      </p:pic>
      <p:sp>
        <p:nvSpPr>
          <p:cNvPr id="4" name="TextBox 3"/>
          <p:cNvSpPr txBox="1"/>
          <p:nvPr/>
        </p:nvSpPr>
        <p:spPr>
          <a:xfrm>
            <a:off x="4800600" y="6096000"/>
            <a:ext cx="3200400" cy="276999"/>
          </a:xfrm>
          <a:prstGeom prst="rect">
            <a:avLst/>
          </a:prstGeom>
          <a:noFill/>
        </p:spPr>
        <p:txBody>
          <a:bodyPr wrap="square" rtlCol="0">
            <a:spAutoFit/>
          </a:bodyPr>
          <a:lstStyle/>
          <a:p>
            <a:pPr algn="r"/>
            <a:r>
              <a:rPr lang="en-US" sz="1200" dirty="0" smtClean="0"/>
              <a:t>*Litigation Retention Agreements:  Exhibit F5</a:t>
            </a:r>
            <a:endParaRPr lang="en-US" sz="1200" dirty="0"/>
          </a:p>
        </p:txBody>
      </p:sp>
    </p:spTree>
    <p:extLst>
      <p:ext uri="{BB962C8B-B14F-4D97-AF65-F5344CB8AC3E}">
        <p14:creationId xmlns:p14="http://schemas.microsoft.com/office/powerpoint/2010/main" val="2367504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76200"/>
            <a:ext cx="6019800" cy="6317074"/>
          </a:xfrm>
          <a:prstGeom prst="rect">
            <a:avLst/>
          </a:prstGeom>
          <a:ln w="12700">
            <a:solidFill>
              <a:schemeClr val="tx1"/>
            </a:solidFill>
          </a:ln>
        </p:spPr>
      </p:pic>
      <p:sp>
        <p:nvSpPr>
          <p:cNvPr id="5" name="Slide Number Placeholder 4"/>
          <p:cNvSpPr txBox="1">
            <a:spLocks/>
          </p:cNvSpPr>
          <p:nvPr/>
        </p:nvSpPr>
        <p:spPr>
          <a:xfrm>
            <a:off x="66294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28</a:t>
            </a:r>
            <a:endParaRPr lang="en-US" sz="1200" dirty="0"/>
          </a:p>
        </p:txBody>
      </p:sp>
      <p:sp>
        <p:nvSpPr>
          <p:cNvPr id="6" name="TextBox 5"/>
          <p:cNvSpPr txBox="1"/>
          <p:nvPr/>
        </p:nvSpPr>
        <p:spPr>
          <a:xfrm>
            <a:off x="4419600" y="6400800"/>
            <a:ext cx="3429000" cy="276999"/>
          </a:xfrm>
          <a:prstGeom prst="rect">
            <a:avLst/>
          </a:prstGeom>
          <a:noFill/>
        </p:spPr>
        <p:txBody>
          <a:bodyPr wrap="square" rtlCol="0">
            <a:spAutoFit/>
          </a:bodyPr>
          <a:lstStyle/>
          <a:p>
            <a:pPr algn="r"/>
            <a:r>
              <a:rPr lang="en-US" sz="1200" dirty="0" smtClean="0"/>
              <a:t>*Page 1 Litigation Retention Agreements:  Exhibit F5</a:t>
            </a:r>
            <a:endParaRPr lang="en-US" sz="1200" dirty="0"/>
          </a:p>
        </p:txBody>
      </p:sp>
    </p:spTree>
    <p:extLst>
      <p:ext uri="{BB962C8B-B14F-4D97-AF65-F5344CB8AC3E}">
        <p14:creationId xmlns:p14="http://schemas.microsoft.com/office/powerpoint/2010/main" val="4214350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574989"/>
            <a:ext cx="2209800" cy="1749611"/>
          </a:xfrm>
          <a:prstGeom prst="rect">
            <a:avLst/>
          </a:prstGeom>
        </p:spPr>
      </p:pic>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29</a:t>
            </a:r>
            <a:endParaRPr lang="en-US" sz="1200" dirty="0"/>
          </a:p>
        </p:txBody>
      </p:sp>
      <p:sp>
        <p:nvSpPr>
          <p:cNvPr id="5" name="TextBox 4"/>
          <p:cNvSpPr txBox="1"/>
          <p:nvPr/>
        </p:nvSpPr>
        <p:spPr>
          <a:xfrm>
            <a:off x="4191000" y="6248400"/>
            <a:ext cx="3429000" cy="276999"/>
          </a:xfrm>
          <a:prstGeom prst="rect">
            <a:avLst/>
          </a:prstGeom>
          <a:noFill/>
        </p:spPr>
        <p:txBody>
          <a:bodyPr wrap="square" rtlCol="0">
            <a:spAutoFit/>
          </a:bodyPr>
          <a:lstStyle/>
          <a:p>
            <a:pPr algn="r"/>
            <a:r>
              <a:rPr lang="en-US" sz="1200" dirty="0" smtClean="0"/>
              <a:t>*Page 2 Litigation Retention Agreements:  Exhibit F5</a:t>
            </a:r>
            <a:endParaRPr lang="en-US"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14629"/>
            <a:ext cx="6019800" cy="45018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5847" y="4572000"/>
            <a:ext cx="2814753" cy="1676400"/>
          </a:xfrm>
          <a:prstGeom prst="rect">
            <a:avLst/>
          </a:prstGeom>
        </p:spPr>
      </p:pic>
      <p:sp>
        <p:nvSpPr>
          <p:cNvPr id="11" name="Rectangle 10"/>
          <p:cNvSpPr/>
          <p:nvPr/>
        </p:nvSpPr>
        <p:spPr>
          <a:xfrm>
            <a:off x="1524002" y="0"/>
            <a:ext cx="6095998" cy="6248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259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74638"/>
            <a:ext cx="8610600" cy="1173162"/>
          </a:xfrm>
        </p:spPr>
        <p:txBody>
          <a:bodyPr>
            <a:normAutofit/>
          </a:bodyPr>
          <a:lstStyle/>
          <a:p>
            <a:r>
              <a:rPr lang="en-US" sz="4000" i="1" dirty="0" smtClean="0"/>
              <a:t>“I can’t get anything on the agenda.”  </a:t>
            </a:r>
            <a:r>
              <a:rPr lang="en-US" sz="1200" dirty="0" smtClean="0"/>
              <a:t>1-30-14</a:t>
            </a:r>
            <a:endParaRPr lang="en-US" sz="1200" dirty="0"/>
          </a:p>
        </p:txBody>
      </p:sp>
      <p:pic>
        <p:nvPicPr>
          <p:cNvPr id="18" name="Content Placeholder 1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51128" y="1219200"/>
            <a:ext cx="4354472" cy="5337632"/>
          </a:xfrm>
          <a:ln w="12700">
            <a:solidFill>
              <a:schemeClr val="tx1"/>
            </a:solidFill>
          </a:ln>
        </p:spPr>
      </p:pic>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a:t>
            </a:r>
            <a:endParaRPr lang="en-US" sz="1200" dirty="0"/>
          </a:p>
        </p:txBody>
      </p:sp>
    </p:spTree>
    <p:extLst>
      <p:ext uri="{BB962C8B-B14F-4D97-AF65-F5344CB8AC3E}">
        <p14:creationId xmlns:p14="http://schemas.microsoft.com/office/powerpoint/2010/main" val="3617610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the BNYM Affair</a:t>
            </a:r>
            <a:endParaRPr lang="en-US" dirty="0"/>
          </a:p>
        </p:txBody>
      </p:sp>
      <p:sp>
        <p:nvSpPr>
          <p:cNvPr id="3" name="Content Placeholder 2"/>
          <p:cNvSpPr>
            <a:spLocks noGrp="1"/>
          </p:cNvSpPr>
          <p:nvPr>
            <p:ph idx="1"/>
          </p:nvPr>
        </p:nvSpPr>
        <p:spPr>
          <a:xfrm>
            <a:off x="457200" y="1447800"/>
            <a:ext cx="8229600" cy="4724400"/>
          </a:xfrm>
        </p:spPr>
        <p:txBody>
          <a:bodyPr>
            <a:normAutofit fontScale="77500" lnSpcReduction="20000"/>
          </a:bodyPr>
          <a:lstStyle/>
          <a:p>
            <a:r>
              <a:rPr lang="en-US" sz="3400" dirty="0" smtClean="0"/>
              <a:t>Suspended the lawsuit and then reinstated it after very close friend is added as counsel.</a:t>
            </a:r>
          </a:p>
          <a:p>
            <a:r>
              <a:rPr lang="en-US" sz="3400" dirty="0" smtClean="0"/>
              <a:t>Refused input from the largest user of the service.</a:t>
            </a:r>
          </a:p>
          <a:p>
            <a:r>
              <a:rPr lang="en-US" sz="3400" dirty="0" smtClean="0"/>
              <a:t>Negotiated for services after being told they likely never will be used.</a:t>
            </a:r>
          </a:p>
          <a:p>
            <a:r>
              <a:rPr lang="en-US" sz="3400" dirty="0" smtClean="0"/>
              <a:t>Used the supposed value of those irrelevant services to pay his lawyers.</a:t>
            </a:r>
          </a:p>
          <a:p>
            <a:r>
              <a:rPr lang="en-US" sz="3400" dirty="0" smtClean="0"/>
              <a:t>Became enraged each time he was asked about the value of the settlement and the value of the services.</a:t>
            </a:r>
          </a:p>
          <a:p>
            <a:r>
              <a:rPr lang="en-US" sz="3400" dirty="0" smtClean="0"/>
              <a:t>Refused to explain the value of the services until two weeks ago, and then offered no official documents.</a:t>
            </a:r>
            <a:endParaRPr lang="en-US" sz="3400" dirty="0"/>
          </a:p>
          <a:p>
            <a:r>
              <a:rPr lang="en-US" sz="3400" dirty="0"/>
              <a:t>Signed a ten-year deal when the initial proposal was for five</a:t>
            </a:r>
            <a:r>
              <a:rPr lang="en-US" sz="3400" dirty="0" smtClean="0"/>
              <a:t>.</a:t>
            </a:r>
            <a:endParaRPr lang="en-US" sz="3400" dirty="0"/>
          </a:p>
          <a:p>
            <a:endParaRPr lang="en-US" dirty="0" smtClean="0"/>
          </a:p>
          <a:p>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30</a:t>
            </a:r>
            <a:endParaRPr lang="en-US" sz="1200" dirty="0"/>
          </a:p>
        </p:txBody>
      </p:sp>
    </p:spTree>
    <p:extLst>
      <p:ext uri="{BB962C8B-B14F-4D97-AF65-F5344CB8AC3E}">
        <p14:creationId xmlns:p14="http://schemas.microsoft.com/office/powerpoint/2010/main" val="4092724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371600"/>
          </a:xfrm>
        </p:spPr>
        <p:txBody>
          <a:bodyPr>
            <a:normAutofit/>
          </a:bodyPr>
          <a:lstStyle/>
          <a:p>
            <a:r>
              <a:rPr lang="en-US" sz="3200" dirty="0" smtClean="0"/>
              <a:t>“In summary, Ken Phillips has never had any client complaints and has never been charged by the SEC.” </a:t>
            </a:r>
            <a:r>
              <a:rPr lang="en-US" sz="3100" dirty="0" smtClean="0"/>
              <a:t> </a:t>
            </a:r>
            <a:br>
              <a:rPr lang="en-US" sz="3100" dirty="0" smtClean="0"/>
            </a:br>
            <a:r>
              <a:rPr lang="en-US" sz="1300" dirty="0" smtClean="0"/>
              <a:t>1-17-2014</a:t>
            </a:r>
            <a:endParaRPr lang="en-US" sz="1300" dirty="0"/>
          </a:p>
        </p:txBody>
      </p:sp>
      <p:sp>
        <p:nvSpPr>
          <p:cNvPr id="5" name="TextBox 4"/>
          <p:cNvSpPr txBox="1"/>
          <p:nvPr/>
        </p:nvSpPr>
        <p:spPr>
          <a:xfrm>
            <a:off x="228600" y="1765280"/>
            <a:ext cx="8686800" cy="3416320"/>
          </a:xfrm>
          <a:prstGeom prst="rect">
            <a:avLst/>
          </a:prstGeom>
          <a:noFill/>
        </p:spPr>
        <p:txBody>
          <a:bodyPr wrap="square" rtlCol="0">
            <a:spAutoFit/>
          </a:bodyPr>
          <a:lstStyle/>
          <a:p>
            <a:r>
              <a:rPr lang="en-US" sz="2400" dirty="0" smtClean="0">
                <a:latin typeface="Times New Roman" panose="02020603050405020304" pitchFamily="18" charset="0"/>
                <a:ea typeface="Batang" panose="02030600000101010101" pitchFamily="18" charset="-127"/>
                <a:cs typeface="Times New Roman" panose="02020603050405020304" pitchFamily="18" charset="0"/>
              </a:rPr>
              <a:t>“Not only did the SEC decline to charge Ken Phillips with any infraction, but in fact stipulated that he assume the roles of both President and CEO of PMC as part of the settlement agreement.  The SEC went further in specifically carving out a provision in the settlement stating clearly that Mr. Phillips was not involved in the trading matter in which they were litigating.  Ken Phillips was not barred and was not suspended from the industry.  Also, his supervisory privileges were not suspended in any way and he did not pay any fines.”</a:t>
            </a:r>
            <a:endParaRPr lang="en-US" sz="2400"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7" name="TextBox 6"/>
          <p:cNvSpPr txBox="1"/>
          <p:nvPr/>
        </p:nvSpPr>
        <p:spPr>
          <a:xfrm>
            <a:off x="304800" y="5331023"/>
            <a:ext cx="4800600" cy="307777"/>
          </a:xfrm>
          <a:prstGeom prst="rect">
            <a:avLst/>
          </a:prstGeom>
          <a:noFill/>
        </p:spPr>
        <p:txBody>
          <a:bodyPr wrap="square" rtlCol="0">
            <a:spAutoFit/>
          </a:bodyPr>
          <a:lstStyle/>
          <a:p>
            <a:r>
              <a:rPr lang="en-US" sz="1400" dirty="0" smtClean="0"/>
              <a:t>*Response from Treasurer Loftis to subcommittee question #27  </a:t>
            </a:r>
            <a:endParaRPr lang="en-US" sz="1400"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31</a:t>
            </a:r>
            <a:endParaRPr lang="en-US" sz="1200" dirty="0"/>
          </a:p>
        </p:txBody>
      </p:sp>
    </p:spTree>
    <p:extLst>
      <p:ext uri="{BB962C8B-B14F-4D97-AF65-F5344CB8AC3E}">
        <p14:creationId xmlns:p14="http://schemas.microsoft.com/office/powerpoint/2010/main" val="3693039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Kenneth Phillips SEC Order</a:t>
            </a:r>
            <a:endParaRPr lang="en-US" dirty="0"/>
          </a:p>
        </p:txBody>
      </p:sp>
      <p:sp>
        <p:nvSpPr>
          <p:cNvPr id="5" name="TextBox 4"/>
          <p:cNvSpPr txBox="1"/>
          <p:nvPr/>
        </p:nvSpPr>
        <p:spPr>
          <a:xfrm>
            <a:off x="4876800" y="6324600"/>
            <a:ext cx="3962400" cy="338554"/>
          </a:xfrm>
          <a:prstGeom prst="rect">
            <a:avLst/>
          </a:prstGeom>
          <a:noFill/>
        </p:spPr>
        <p:txBody>
          <a:bodyPr wrap="square" rtlCol="0">
            <a:spAutoFit/>
          </a:bodyPr>
          <a:lstStyle/>
          <a:p>
            <a:r>
              <a:rPr lang="en-US" sz="1600" dirty="0" smtClean="0"/>
              <a:t>*From Kenneth Phillips SEC Order</a:t>
            </a:r>
            <a:endParaRPr lang="en-US" sz="16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218614"/>
            <a:ext cx="6504708" cy="4953586"/>
          </a:xfrm>
          <a:ln w="12700">
            <a:solidFill>
              <a:schemeClr val="tx1"/>
            </a:solidFill>
          </a:ln>
        </p:spPr>
      </p:pic>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32</a:t>
            </a:r>
            <a:endParaRPr lang="en-US" sz="1200" dirty="0"/>
          </a:p>
        </p:txBody>
      </p:sp>
    </p:spTree>
    <p:extLst>
      <p:ext uri="{BB962C8B-B14F-4D97-AF65-F5344CB8AC3E}">
        <p14:creationId xmlns:p14="http://schemas.microsoft.com/office/powerpoint/2010/main" val="2689507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73162"/>
          </a:xfrm>
        </p:spPr>
        <p:txBody>
          <a:bodyPr/>
          <a:lstStyle/>
          <a:p>
            <a:r>
              <a:rPr lang="en-US" dirty="0" smtClean="0"/>
              <a:t>Kenneth Phillips SEC Order</a:t>
            </a:r>
            <a:endParaRPr lang="en-US" dirty="0"/>
          </a:p>
        </p:txBody>
      </p:sp>
      <p:sp>
        <p:nvSpPr>
          <p:cNvPr id="5" name="TextBox 4"/>
          <p:cNvSpPr txBox="1"/>
          <p:nvPr/>
        </p:nvSpPr>
        <p:spPr>
          <a:xfrm>
            <a:off x="3429000" y="5105400"/>
            <a:ext cx="5410200" cy="369332"/>
          </a:xfrm>
          <a:prstGeom prst="rect">
            <a:avLst/>
          </a:prstGeom>
          <a:noFill/>
        </p:spPr>
        <p:txBody>
          <a:bodyPr wrap="square" rtlCol="0">
            <a:spAutoFit/>
          </a:bodyPr>
          <a:lstStyle/>
          <a:p>
            <a:pPr algn="r"/>
            <a:r>
              <a:rPr lang="en-US" dirty="0" smtClean="0"/>
              <a:t>*From SEC News Digest, Issue 96-121, </a:t>
            </a:r>
            <a:r>
              <a:rPr lang="en-US" dirty="0"/>
              <a:t>June 27, 1996 </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649" y="1600200"/>
            <a:ext cx="8607551" cy="3479190"/>
          </a:xfrm>
          <a:ln w="12700">
            <a:solidFill>
              <a:schemeClr val="tx1"/>
            </a:solidFill>
          </a:ln>
        </p:spPr>
      </p:pic>
      <p:sp>
        <p:nvSpPr>
          <p:cNvPr id="7"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33</a:t>
            </a:r>
            <a:endParaRPr lang="en-US" sz="1200" dirty="0"/>
          </a:p>
        </p:txBody>
      </p:sp>
    </p:spTree>
    <p:extLst>
      <p:ext uri="{BB962C8B-B14F-4D97-AF65-F5344CB8AC3E}">
        <p14:creationId xmlns:p14="http://schemas.microsoft.com/office/powerpoint/2010/main" val="897338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73162"/>
          </a:xfrm>
        </p:spPr>
        <p:txBody>
          <a:bodyPr>
            <a:normAutofit fontScale="90000"/>
          </a:bodyPr>
          <a:lstStyle/>
          <a:p>
            <a:r>
              <a:rPr lang="en-US" sz="3900" i="1" dirty="0" smtClean="0"/>
              <a:t>“…those who didn’t open their envelopes…” </a:t>
            </a:r>
            <a:r>
              <a:rPr lang="en-US" sz="1600" dirty="0" smtClean="0"/>
              <a:t>1-30-14</a:t>
            </a:r>
            <a:endParaRPr lang="en-US" sz="1600" dirty="0"/>
          </a:p>
        </p:txBody>
      </p:sp>
      <p:sp>
        <p:nvSpPr>
          <p:cNvPr id="3" name="Content Placeholder 2"/>
          <p:cNvSpPr>
            <a:spLocks noGrp="1"/>
          </p:cNvSpPr>
          <p:nvPr>
            <p:ph idx="1"/>
          </p:nvPr>
        </p:nvSpPr>
        <p:spPr>
          <a:xfrm>
            <a:off x="609600" y="1295400"/>
            <a:ext cx="7772400" cy="4800601"/>
          </a:xfrm>
          <a:ln w="12700">
            <a:solidFill>
              <a:schemeClr val="tx1"/>
            </a:solidFill>
          </a:ln>
        </p:spPr>
        <p:txBody>
          <a:bodyPr>
            <a:normAutofit fontScale="25000" lnSpcReduction="20000"/>
          </a:bodyPr>
          <a:lstStyle/>
          <a:p>
            <a:pPr marL="0" marR="0" indent="0">
              <a:spcBef>
                <a:spcPts val="0"/>
              </a:spcBef>
              <a:spcAft>
                <a:spcPts val="0"/>
              </a:spcAft>
              <a:buNone/>
            </a:pPr>
            <a:r>
              <a:rPr lang="en-US" sz="7200" b="1" dirty="0">
                <a:latin typeface="Times New Roman" panose="02020603050405020304" pitchFamily="18" charset="0"/>
                <a:ea typeface="Calibri" panose="020F0502020204030204" pitchFamily="34" charset="0"/>
                <a:cs typeface="Times New Roman" panose="02020603050405020304" pitchFamily="18" charset="0"/>
              </a:rPr>
              <a:t>From:</a:t>
            </a:r>
            <a:r>
              <a:rPr lang="en-US" sz="7200" dirty="0">
                <a:latin typeface="Times New Roman" panose="02020603050405020304" pitchFamily="18" charset="0"/>
                <a:ea typeface="Calibri" panose="020F0502020204030204" pitchFamily="34" charset="0"/>
                <a:cs typeface="Times New Roman" panose="02020603050405020304" pitchFamily="18" charset="0"/>
              </a:rPr>
              <a:t> Tahiliani, Shakun [</a:t>
            </a:r>
            <a:r>
              <a:rPr lang="en-US" sz="7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mailto:Shakun.Tahiliani@sto.sc.gov</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br>
              <a:rPr lang="en-US" sz="7200" dirty="0">
                <a:latin typeface="Times New Roman" panose="02020603050405020304" pitchFamily="18" charset="0"/>
                <a:ea typeface="Calibri" panose="020F0502020204030204" pitchFamily="34" charset="0"/>
                <a:cs typeface="Times New Roman" panose="02020603050405020304" pitchFamily="18" charset="0"/>
              </a:rPr>
            </a:br>
            <a:r>
              <a:rPr lang="en-US" sz="7200" b="1" dirty="0">
                <a:latin typeface="Times New Roman" panose="02020603050405020304" pitchFamily="18" charset="0"/>
                <a:ea typeface="Calibri" panose="020F0502020204030204" pitchFamily="34" charset="0"/>
                <a:cs typeface="Times New Roman" panose="02020603050405020304" pitchFamily="18" charset="0"/>
              </a:rPr>
              <a:t>Sent:</a:t>
            </a:r>
            <a:r>
              <a:rPr lang="en-US" sz="7200" dirty="0">
                <a:latin typeface="Times New Roman" panose="02020603050405020304" pitchFamily="18" charset="0"/>
                <a:ea typeface="Calibri" panose="020F0502020204030204" pitchFamily="34" charset="0"/>
                <a:cs typeface="Times New Roman" panose="02020603050405020304" pitchFamily="18" charset="0"/>
              </a:rPr>
              <a:t> Friday, July 31, 2009 11:36 AM</a:t>
            </a:r>
            <a:br>
              <a:rPr lang="en-US" sz="7200" dirty="0">
                <a:latin typeface="Times New Roman" panose="02020603050405020304" pitchFamily="18" charset="0"/>
                <a:ea typeface="Calibri" panose="020F0502020204030204" pitchFamily="34" charset="0"/>
                <a:cs typeface="Times New Roman" panose="02020603050405020304" pitchFamily="18" charset="0"/>
              </a:rPr>
            </a:br>
            <a:r>
              <a:rPr lang="en-US" sz="7200" b="1" dirty="0">
                <a:latin typeface="Times New Roman" panose="02020603050405020304" pitchFamily="18" charset="0"/>
                <a:ea typeface="Calibri" panose="020F0502020204030204" pitchFamily="34" charset="0"/>
                <a:cs typeface="Times New Roman" panose="02020603050405020304" pitchFamily="18" charset="0"/>
              </a:rPr>
              <a:t>To:</a:t>
            </a:r>
            <a:r>
              <a:rPr lang="en-US" sz="7200" dirty="0">
                <a:latin typeface="Times New Roman" panose="02020603050405020304" pitchFamily="18" charset="0"/>
                <a:ea typeface="Calibri" panose="020F0502020204030204" pitchFamily="34" charset="0"/>
                <a:cs typeface="Times New Roman" panose="02020603050405020304" pitchFamily="18" charset="0"/>
              </a:rPr>
              <a:t> Hershel Harper</a:t>
            </a:r>
            <a:br>
              <a:rPr lang="en-US" sz="7200" dirty="0">
                <a:latin typeface="Times New Roman" panose="02020603050405020304" pitchFamily="18" charset="0"/>
                <a:ea typeface="Calibri" panose="020F0502020204030204" pitchFamily="34" charset="0"/>
                <a:cs typeface="Times New Roman" panose="02020603050405020304" pitchFamily="18" charset="0"/>
              </a:rPr>
            </a:br>
            <a:r>
              <a:rPr lang="en-US" sz="7200" b="1" dirty="0">
                <a:latin typeface="Times New Roman" panose="02020603050405020304" pitchFamily="18" charset="0"/>
                <a:ea typeface="Calibri" panose="020F0502020204030204" pitchFamily="34" charset="0"/>
                <a:cs typeface="Times New Roman" panose="02020603050405020304" pitchFamily="18" charset="0"/>
              </a:rPr>
              <a:t>Subject:</a:t>
            </a:r>
            <a:r>
              <a:rPr lang="en-US" sz="7200" dirty="0">
                <a:latin typeface="Times New Roman" panose="02020603050405020304" pitchFamily="18" charset="0"/>
                <a:ea typeface="Calibri" panose="020F0502020204030204" pitchFamily="34" charset="0"/>
                <a:cs typeface="Times New Roman" panose="02020603050405020304" pitchFamily="18" charset="0"/>
              </a:rPr>
              <a:t> South Carolina TsyAccounts at 6-30-09.xls</a:t>
            </a:r>
          </a:p>
          <a:p>
            <a:pPr marL="0" marR="0" indent="0">
              <a:spcBef>
                <a:spcPts val="0"/>
              </a:spcBef>
              <a:spcAft>
                <a:spcPts val="0"/>
              </a:spcAft>
              <a:buNone/>
            </a:pPr>
            <a:r>
              <a:rPr lang="en-US" sz="3300" dirty="0">
                <a:latin typeface="Times New Roman" panose="02020603050405020304" pitchFamily="18" charset="0"/>
                <a:ea typeface="Calibri" panose="020F0502020204030204" pitchFamily="34" charset="0"/>
                <a:cs typeface="Times New Roman" panose="02020603050405020304" pitchFamily="18" charset="0"/>
              </a:rPr>
              <a:t> </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Hershel, as discussed in the meeting last week, here is the list of asset backed securities held in cash collateral investment portfolio for the State accounts.  Please have this reviewed and give us the necessary information.  </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Thanks,</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Shakun</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8000" i="1" dirty="0">
                <a:latin typeface="Times New Roman" panose="02020603050405020304" pitchFamily="18" charset="0"/>
                <a:ea typeface="Calibri" panose="020F0502020204030204" pitchFamily="34" charset="0"/>
                <a:cs typeface="Times New Roman" panose="02020603050405020304" pitchFamily="18" charset="0"/>
              </a:rPr>
              <a:t>Shakun Tahiliani</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Senior Assistant State Treasurer</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Phone (803) 734-2641</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Fax        (803) 734-2697</a:t>
            </a:r>
          </a:p>
          <a:p>
            <a:pPr marL="0" marR="0" indent="0">
              <a:spcBef>
                <a:spcPts val="0"/>
              </a:spcBef>
              <a:spcAft>
                <a:spcPts val="0"/>
              </a:spcAft>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Email:  </a:t>
            </a:r>
            <a:r>
              <a:rPr lang="en-US" sz="8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Shakun.Tahiliani@sto.sc.gov</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34</a:t>
            </a:r>
            <a:endParaRPr lang="en-US" sz="1200" dirty="0"/>
          </a:p>
        </p:txBody>
      </p:sp>
    </p:spTree>
    <p:extLst>
      <p:ext uri="{BB962C8B-B14F-4D97-AF65-F5344CB8AC3E}">
        <p14:creationId xmlns:p14="http://schemas.microsoft.com/office/powerpoint/2010/main" val="2504100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from Mr. Loftis</a:t>
            </a:r>
            <a:endParaRPr lang="en-US" dirty="0"/>
          </a:p>
        </p:txBody>
      </p:sp>
      <p:sp>
        <p:nvSpPr>
          <p:cNvPr id="3" name="Content Placeholder 2"/>
          <p:cNvSpPr>
            <a:spLocks noGrp="1"/>
          </p:cNvSpPr>
          <p:nvPr>
            <p:ph idx="1"/>
          </p:nvPr>
        </p:nvSpPr>
        <p:spPr>
          <a:xfrm>
            <a:off x="457200" y="1447800"/>
            <a:ext cx="8229600" cy="4648199"/>
          </a:xfrm>
        </p:spPr>
        <p:txBody>
          <a:bodyPr>
            <a:normAutofit fontScale="77500" lnSpcReduction="20000"/>
          </a:bodyPr>
          <a:lstStyle/>
          <a:p>
            <a:pPr marL="0" indent="0">
              <a:buNone/>
            </a:pPr>
            <a:r>
              <a:rPr lang="en-US" sz="4100" b="1" dirty="0" smtClean="0"/>
              <a:t>Mr. Loftis:  </a:t>
            </a:r>
            <a:r>
              <a:rPr lang="en-US" sz="4100" i="1" dirty="0"/>
              <a:t>.</a:t>
            </a:r>
            <a:r>
              <a:rPr lang="en-US" sz="4100" i="1" dirty="0" smtClean="0"/>
              <a:t>..“the Investment Commission, elected not to be a party to this.  You know what it took to become a party of this?  It took one phone call or one email saying we’d like to be a party of this.  They chose not to.”  </a:t>
            </a:r>
            <a:r>
              <a:rPr lang="en-US" sz="1800" dirty="0" smtClean="0"/>
              <a:t>1-30-14</a:t>
            </a:r>
          </a:p>
          <a:p>
            <a:pPr marL="0" indent="0">
              <a:buNone/>
            </a:pPr>
            <a:endParaRPr lang="en-US" dirty="0" smtClean="0"/>
          </a:p>
          <a:p>
            <a:pPr marL="0" indent="0">
              <a:buNone/>
            </a:pPr>
            <a:r>
              <a:rPr lang="en-US" dirty="0"/>
              <a:t> </a:t>
            </a:r>
            <a:r>
              <a:rPr lang="en-US" dirty="0" smtClean="0"/>
              <a:t>        	</a:t>
            </a:r>
            <a:r>
              <a:rPr lang="en-US" sz="3800" dirty="0" smtClean="0"/>
              <a:t>Neither RSIC nor PEBA was a party to the   </a:t>
            </a:r>
          </a:p>
          <a:p>
            <a:pPr marL="0" indent="0">
              <a:buNone/>
            </a:pPr>
            <a:r>
              <a:rPr lang="en-US" sz="3800" dirty="0"/>
              <a:t> </a:t>
            </a:r>
            <a:r>
              <a:rPr lang="en-US" sz="3800" dirty="0" smtClean="0"/>
              <a:t>        	contract with BNYM.</a:t>
            </a:r>
          </a:p>
          <a:p>
            <a:pPr marL="0" indent="0">
              <a:buNone/>
            </a:pPr>
            <a:endParaRPr lang="en-US" dirty="0" smtClean="0"/>
          </a:p>
          <a:p>
            <a:pPr marL="0" indent="0">
              <a:buNone/>
            </a:pPr>
            <a:r>
              <a:rPr lang="en-US" dirty="0"/>
              <a:t>	</a:t>
            </a:r>
            <a:r>
              <a:rPr lang="en-US" sz="3800" dirty="0" smtClean="0"/>
              <a:t>RSIC and PEBA had </a:t>
            </a:r>
            <a:r>
              <a:rPr lang="en-US" sz="3800" dirty="0"/>
              <a:t>no standing, as the </a:t>
            </a:r>
            <a:r>
              <a:rPr lang="en-US" sz="3800" dirty="0" smtClean="0"/>
              <a:t>	Treasurer </a:t>
            </a:r>
            <a:r>
              <a:rPr lang="en-US" sz="3800" dirty="0"/>
              <a:t>is </a:t>
            </a:r>
            <a:r>
              <a:rPr lang="en-US" sz="3800" dirty="0" smtClean="0"/>
              <a:t>the </a:t>
            </a:r>
            <a:r>
              <a:rPr lang="en-US" sz="3800" dirty="0"/>
              <a:t>Custodian.</a:t>
            </a:r>
            <a:endParaRPr lang="en-US" sz="3800" dirty="0" smtClean="0"/>
          </a:p>
        </p:txBody>
      </p:sp>
      <p:sp>
        <p:nvSpPr>
          <p:cNvPr id="5" name="Right Arrow 4"/>
          <p:cNvSpPr/>
          <p:nvPr/>
        </p:nvSpPr>
        <p:spPr>
          <a:xfrm>
            <a:off x="609600" y="5149183"/>
            <a:ext cx="685800" cy="33721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609600" y="3848099"/>
            <a:ext cx="685800" cy="33721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35</a:t>
            </a:r>
            <a:endParaRPr lang="en-US" sz="1200" dirty="0"/>
          </a:p>
        </p:txBody>
      </p:sp>
    </p:spTree>
    <p:extLst>
      <p:ext uri="{BB962C8B-B14F-4D97-AF65-F5344CB8AC3E}">
        <p14:creationId xmlns:p14="http://schemas.microsoft.com/office/powerpoint/2010/main" val="4193754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of Abuse</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SC Inspector General:</a:t>
            </a:r>
            <a:r>
              <a:rPr lang="en-US" b="1" dirty="0" smtClean="0">
                <a:solidFill>
                  <a:srgbClr val="FF0000"/>
                </a:solidFill>
              </a:rPr>
              <a:t>  </a:t>
            </a:r>
            <a:r>
              <a:rPr lang="en-US" i="1" dirty="0" smtClean="0"/>
              <a:t>“The </a:t>
            </a:r>
            <a:r>
              <a:rPr lang="en-US" i="1" dirty="0"/>
              <a:t>SIG determined that there was no criminal conduct or wrongdoing at the RSIC pertaining to these (remaining) six allegations.” </a:t>
            </a:r>
            <a:r>
              <a:rPr lang="en-US" i="1" dirty="0" smtClean="0"/>
              <a:t>    </a:t>
            </a:r>
          </a:p>
          <a:p>
            <a:pPr marL="0" indent="0">
              <a:buNone/>
            </a:pPr>
            <a:r>
              <a:rPr lang="en-US" sz="1700" dirty="0" smtClean="0"/>
              <a:t>July </a:t>
            </a:r>
            <a:r>
              <a:rPr lang="en-US" sz="1700" dirty="0"/>
              <a:t>2013</a:t>
            </a:r>
          </a:p>
          <a:p>
            <a:pPr marL="0" indent="0">
              <a:buNone/>
            </a:pPr>
            <a:r>
              <a:rPr lang="en-US" dirty="0"/>
              <a:t> </a:t>
            </a:r>
          </a:p>
          <a:p>
            <a:pPr marL="0" indent="0">
              <a:buNone/>
            </a:pPr>
            <a:r>
              <a:rPr lang="en-US" b="1" dirty="0" smtClean="0"/>
              <a:t>Mr. </a:t>
            </a:r>
            <a:r>
              <a:rPr lang="en-US" b="1" dirty="0" err="1" smtClean="0"/>
              <a:t>Loftis</a:t>
            </a:r>
            <a:r>
              <a:rPr lang="en-US" b="1" dirty="0" smtClean="0"/>
              <a:t>:  </a:t>
            </a:r>
            <a:r>
              <a:rPr lang="en-US" i="1" dirty="0" smtClean="0"/>
              <a:t>“We </a:t>
            </a:r>
            <a:r>
              <a:rPr lang="en-US" i="1" dirty="0"/>
              <a:t>lack a moral core….” Loftis continued to state that certain members of the commission have been using the $27 billion as their own cash cow. “These unelected bureaucrats like the way they’ve been doing business,” Loftis said. “They treat the commission like it’s their own baby.” </a:t>
            </a:r>
          </a:p>
          <a:p>
            <a:pPr marL="0" indent="0">
              <a:buNone/>
            </a:pPr>
            <a:r>
              <a:rPr lang="en-US" sz="1700" dirty="0" smtClean="0"/>
              <a:t>12-02</a:t>
            </a:r>
            <a:r>
              <a:rPr lang="en-US" sz="1700" dirty="0"/>
              <a:t>-</a:t>
            </a:r>
            <a:r>
              <a:rPr lang="en-US" sz="1700" dirty="0" smtClean="0"/>
              <a:t>2013</a:t>
            </a:r>
            <a:endParaRPr lang="en-US" sz="1700" dirty="0"/>
          </a:p>
          <a:p>
            <a:pPr marL="0" indent="0">
              <a:buNone/>
            </a:pP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36</a:t>
            </a:r>
            <a:endParaRPr lang="en-US" sz="1200" dirty="0"/>
          </a:p>
        </p:txBody>
      </p:sp>
    </p:spTree>
    <p:extLst>
      <p:ext uri="{BB962C8B-B14F-4D97-AF65-F5344CB8AC3E}">
        <p14:creationId xmlns:p14="http://schemas.microsoft.com/office/powerpoint/2010/main" val="3147305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of Abuse</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b="1" dirty="0" smtClean="0"/>
              <a:t>SC Attorney General’s Office:  </a:t>
            </a:r>
            <a:r>
              <a:rPr lang="en-US" i="1" dirty="0" smtClean="0"/>
              <a:t>“Based </a:t>
            </a:r>
            <a:r>
              <a:rPr lang="en-US" i="1" dirty="0"/>
              <a:t>upon my review of this report and its attachments, this Office is declining to proceed with respect to the issues contained in the report.” </a:t>
            </a:r>
            <a:r>
              <a:rPr lang="en-US" sz="1600" dirty="0" smtClean="0"/>
              <a:t>10-23-2013 </a:t>
            </a:r>
            <a:r>
              <a:rPr lang="en-US" sz="1700" dirty="0"/>
              <a:t>   </a:t>
            </a:r>
            <a:r>
              <a:rPr lang="en-US" dirty="0"/>
              <a:t> </a:t>
            </a:r>
            <a:endParaRPr lang="en-US" dirty="0" smtClean="0"/>
          </a:p>
          <a:p>
            <a:pPr marL="0" indent="0">
              <a:buNone/>
            </a:pPr>
            <a:r>
              <a:rPr lang="en-US" dirty="0"/>
              <a:t>      </a:t>
            </a:r>
            <a:endParaRPr lang="en-US" dirty="0" smtClean="0"/>
          </a:p>
          <a:p>
            <a:pPr marL="0" indent="0">
              <a:buNone/>
            </a:pPr>
            <a:r>
              <a:rPr lang="en-US" b="1" dirty="0" smtClean="0"/>
              <a:t>Mr. </a:t>
            </a:r>
            <a:r>
              <a:rPr lang="en-US" b="1" dirty="0" err="1" smtClean="0"/>
              <a:t>Loftis</a:t>
            </a:r>
            <a:r>
              <a:rPr lang="en-US" b="1" dirty="0" smtClean="0"/>
              <a:t>:  </a:t>
            </a:r>
            <a:r>
              <a:rPr lang="en-US" i="1" dirty="0" smtClean="0"/>
              <a:t>“The </a:t>
            </a:r>
            <a:r>
              <a:rPr lang="en-US" i="1" dirty="0"/>
              <a:t>conflict of interest was not prosecuted because the investigation did not utilize subpoenas or sworn testimony.” </a:t>
            </a:r>
          </a:p>
          <a:p>
            <a:pPr marL="0" indent="0">
              <a:buNone/>
            </a:pPr>
            <a:r>
              <a:rPr lang="en-US" sz="1600" dirty="0" smtClean="0"/>
              <a:t>10-23-2013</a:t>
            </a:r>
            <a:endParaRPr lang="en-US" sz="1600" dirty="0"/>
          </a:p>
          <a:p>
            <a:pPr marL="0" indent="0">
              <a:buNone/>
            </a:pP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37</a:t>
            </a:r>
            <a:endParaRPr lang="en-US" sz="1200" dirty="0"/>
          </a:p>
        </p:txBody>
      </p:sp>
    </p:spTree>
    <p:extLst>
      <p:ext uri="{BB962C8B-B14F-4D97-AF65-F5344CB8AC3E}">
        <p14:creationId xmlns:p14="http://schemas.microsoft.com/office/powerpoint/2010/main" val="1599829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of Abuse</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The </a:t>
            </a:r>
            <a:r>
              <a:rPr lang="en-US" b="1" i="1" dirty="0" smtClean="0"/>
              <a:t>State</a:t>
            </a:r>
            <a:r>
              <a:rPr lang="en-US" b="1" dirty="0" smtClean="0"/>
              <a:t> (newspaper):  </a:t>
            </a:r>
            <a:r>
              <a:rPr lang="en-US" i="1" dirty="0" smtClean="0"/>
              <a:t>“The </a:t>
            </a:r>
            <a:r>
              <a:rPr lang="en-US" i="1" dirty="0"/>
              <a:t>State Ethics Commission has dismissed conflict-of-interest allegations against the chairman of the South Carolina agency that invests public workers' pension money.” </a:t>
            </a:r>
            <a:endParaRPr lang="en-US" i="1" dirty="0" smtClean="0"/>
          </a:p>
          <a:p>
            <a:pPr marL="0" indent="0">
              <a:buNone/>
            </a:pPr>
            <a:r>
              <a:rPr lang="en-US" sz="1900" dirty="0" smtClean="0"/>
              <a:t>2-11-2013</a:t>
            </a:r>
            <a:r>
              <a:rPr lang="en-US" sz="1900" dirty="0"/>
              <a:t>   </a:t>
            </a:r>
            <a:endParaRPr lang="en-US" sz="1900" dirty="0" smtClean="0"/>
          </a:p>
          <a:p>
            <a:pPr marL="0" indent="0">
              <a:buNone/>
            </a:pPr>
            <a:r>
              <a:rPr lang="en-US" dirty="0"/>
              <a:t>                   </a:t>
            </a:r>
            <a:endParaRPr lang="en-US" dirty="0" smtClean="0"/>
          </a:p>
          <a:p>
            <a:pPr marL="0" indent="0">
              <a:buNone/>
            </a:pPr>
            <a:r>
              <a:rPr lang="en-US" b="1" dirty="0" smtClean="0"/>
              <a:t>Mr. </a:t>
            </a:r>
            <a:r>
              <a:rPr lang="en-US" b="1" dirty="0" err="1" smtClean="0"/>
              <a:t>Loftis</a:t>
            </a:r>
            <a:r>
              <a:rPr lang="en-US" b="1" dirty="0" smtClean="0"/>
              <a:t>:  </a:t>
            </a:r>
            <a:r>
              <a:rPr lang="en-US" i="1" dirty="0" smtClean="0"/>
              <a:t>“This </a:t>
            </a:r>
            <a:r>
              <a:rPr lang="en-US" i="1" dirty="0"/>
              <a:t>opinion speaks more to the poor ethics laws in our state than to Mr. </a:t>
            </a:r>
            <a:r>
              <a:rPr lang="en-US" i="1" dirty="0" smtClean="0"/>
              <a:t>Williams’ </a:t>
            </a:r>
            <a:r>
              <a:rPr lang="en-US" i="1" dirty="0"/>
              <a:t>character. Ultimately, these decisions will be decided in the court of public opinion." </a:t>
            </a:r>
            <a:r>
              <a:rPr lang="en-US" i="1" dirty="0" smtClean="0"/>
              <a:t> </a:t>
            </a:r>
          </a:p>
          <a:p>
            <a:pPr marL="0" indent="0">
              <a:buNone/>
            </a:pPr>
            <a:r>
              <a:rPr lang="en-US" sz="1900" dirty="0" smtClean="0"/>
              <a:t>2-11-2014</a:t>
            </a:r>
            <a:endParaRPr lang="en-US" sz="1900" dirty="0"/>
          </a:p>
          <a:p>
            <a:pPr marL="0" indent="0">
              <a:buNone/>
            </a:pPr>
            <a:endParaRPr lang="en-US" dirty="0"/>
          </a:p>
          <a:p>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38</a:t>
            </a:r>
            <a:endParaRPr lang="en-US" sz="1200" dirty="0"/>
          </a:p>
        </p:txBody>
      </p:sp>
    </p:spTree>
    <p:extLst>
      <p:ext uri="{BB962C8B-B14F-4D97-AF65-F5344CB8AC3E}">
        <p14:creationId xmlns:p14="http://schemas.microsoft.com/office/powerpoint/2010/main" val="2262614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of Abuse</a:t>
            </a:r>
            <a:endParaRPr lang="en-US" dirty="0"/>
          </a:p>
        </p:txBody>
      </p:sp>
      <p:sp>
        <p:nvSpPr>
          <p:cNvPr id="3" name="Content Placeholder 2"/>
          <p:cNvSpPr>
            <a:spLocks noGrp="1"/>
          </p:cNvSpPr>
          <p:nvPr>
            <p:ph idx="1"/>
          </p:nvPr>
        </p:nvSpPr>
        <p:spPr>
          <a:xfrm>
            <a:off x="304800" y="1447800"/>
            <a:ext cx="8686800" cy="2895600"/>
          </a:xfrm>
        </p:spPr>
        <p:txBody>
          <a:bodyPr>
            <a:normAutofit fontScale="25000" lnSpcReduction="20000"/>
          </a:bodyPr>
          <a:lstStyle/>
          <a:p>
            <a:pPr marL="0" indent="0">
              <a:buNone/>
            </a:pPr>
            <a:r>
              <a:rPr lang="en-US" sz="11200" b="1" dirty="0" smtClean="0"/>
              <a:t>SC </a:t>
            </a:r>
            <a:r>
              <a:rPr lang="en-US" sz="11200" b="1" dirty="0"/>
              <a:t>State Retirees Association </a:t>
            </a:r>
            <a:r>
              <a:rPr lang="en-US" sz="11200" b="1" dirty="0" smtClean="0"/>
              <a:t>President </a:t>
            </a:r>
            <a:r>
              <a:rPr lang="en-US" sz="11200" b="1" i="1" dirty="0"/>
              <a:t>Emeritus</a:t>
            </a:r>
            <a:r>
              <a:rPr lang="en-US" sz="11200" b="1" dirty="0"/>
              <a:t>, </a:t>
            </a:r>
            <a:endParaRPr lang="en-US" sz="11200" b="1" dirty="0" smtClean="0"/>
          </a:p>
          <a:p>
            <a:pPr marL="0" indent="0">
              <a:buNone/>
            </a:pPr>
            <a:r>
              <a:rPr lang="en-US" sz="11200" b="1" dirty="0" smtClean="0"/>
              <a:t>Wayne Bell:  </a:t>
            </a:r>
            <a:r>
              <a:rPr lang="en-US" sz="11200" dirty="0" smtClean="0"/>
              <a:t>“Since </a:t>
            </a:r>
            <a:r>
              <a:rPr lang="en-US" sz="11200" dirty="0"/>
              <a:t>April 2013 the Treasurer has attempted to </a:t>
            </a:r>
            <a:r>
              <a:rPr lang="en-US" sz="11200" dirty="0" smtClean="0"/>
              <a:t>gain </a:t>
            </a:r>
            <a:r>
              <a:rPr lang="en-US" sz="11200" dirty="0"/>
              <a:t>access to our membership and accounting </a:t>
            </a:r>
            <a:r>
              <a:rPr lang="en-US" sz="11200" dirty="0" smtClean="0"/>
              <a:t>records</a:t>
            </a:r>
            <a:r>
              <a:rPr lang="en-US" sz="11200" dirty="0"/>
              <a:t>. When we declined to share the information he reported us to the Ethics Commission, Attorney General’s Office, and the Secretary of State’s Office. We were accused of being unregistered lobbyists, not complying with state laws governing non-profit organizations, and receiving un-reported donations. We met with staff of all three organizations and satisfactorily answered their questions. We are guilty of none of the things of which we had been accused</a:t>
            </a:r>
            <a:r>
              <a:rPr lang="en-US" sz="11200" dirty="0" smtClean="0"/>
              <a:t>.” </a:t>
            </a:r>
          </a:p>
          <a:p>
            <a:pPr marL="0" indent="0">
              <a:buNone/>
            </a:pPr>
            <a:r>
              <a:rPr lang="en-US" sz="5900" dirty="0"/>
              <a:t> </a:t>
            </a:r>
            <a:r>
              <a:rPr lang="en-US" sz="5900" dirty="0" smtClean="0"/>
              <a:t>    </a:t>
            </a:r>
          </a:p>
          <a:p>
            <a:pPr marL="0" indent="0" algn="ctr">
              <a:buNone/>
            </a:pP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39</a:t>
            </a:r>
            <a:endParaRPr lang="en-US" sz="1200" dirty="0"/>
          </a:p>
        </p:txBody>
      </p:sp>
    </p:spTree>
    <p:extLst>
      <p:ext uri="{BB962C8B-B14F-4D97-AF65-F5344CB8AC3E}">
        <p14:creationId xmlns:p14="http://schemas.microsoft.com/office/powerpoint/2010/main" val="2511670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Allocation Plan</a:t>
            </a:r>
            <a:endParaRPr lang="en-US" dirty="0"/>
          </a:p>
        </p:txBody>
      </p:sp>
      <p:sp>
        <p:nvSpPr>
          <p:cNvPr id="3" name="Content Placeholder 2"/>
          <p:cNvSpPr>
            <a:spLocks noGrp="1"/>
          </p:cNvSpPr>
          <p:nvPr>
            <p:ph idx="1"/>
          </p:nvPr>
        </p:nvSpPr>
        <p:spPr>
          <a:xfrm>
            <a:off x="457200" y="1447800"/>
            <a:ext cx="8229600" cy="4648199"/>
          </a:xfrm>
        </p:spPr>
        <p:txBody>
          <a:bodyPr>
            <a:noAutofit/>
          </a:bodyPr>
          <a:lstStyle/>
          <a:p>
            <a:pPr marL="0" indent="0">
              <a:buNone/>
            </a:pPr>
            <a:r>
              <a:rPr lang="en-US" sz="2200" b="1" dirty="0" smtClean="0"/>
              <a:t>Mr. Loftis</a:t>
            </a:r>
            <a:r>
              <a:rPr lang="en-US" sz="2200" dirty="0" smtClean="0"/>
              <a:t>:  </a:t>
            </a:r>
            <a:r>
              <a:rPr lang="en-US" sz="2200" i="1" dirty="0" smtClean="0"/>
              <a:t>“I </a:t>
            </a:r>
            <a:r>
              <a:rPr lang="en-US" sz="2200" i="1" dirty="0"/>
              <a:t>mean, I will go and do one for you, if you can assure me I can get it on the floor, I can assure you I can get it there</a:t>
            </a:r>
            <a:r>
              <a:rPr lang="en-US" sz="2200" i="1" dirty="0" smtClean="0"/>
              <a:t>.”  </a:t>
            </a:r>
          </a:p>
          <a:p>
            <a:pPr marL="0" indent="0">
              <a:buNone/>
            </a:pPr>
            <a:r>
              <a:rPr lang="en-US" sz="1200" dirty="0" smtClean="0"/>
              <a:t>1-30-14</a:t>
            </a:r>
          </a:p>
          <a:p>
            <a:pPr marL="0" indent="0">
              <a:buNone/>
            </a:pPr>
            <a:endParaRPr lang="en-US" sz="2200" dirty="0" smtClean="0"/>
          </a:p>
          <a:p>
            <a:pPr marL="0" indent="0">
              <a:buNone/>
            </a:pPr>
            <a:r>
              <a:rPr lang="en-US" sz="2200" b="1" dirty="0" smtClean="0"/>
              <a:t>Senator </a:t>
            </a:r>
            <a:r>
              <a:rPr lang="en-US" sz="2200" b="1" dirty="0"/>
              <a:t>Bryant:  </a:t>
            </a:r>
            <a:r>
              <a:rPr lang="en-US" sz="2200" b="1" i="1" dirty="0" smtClean="0"/>
              <a:t>“</a:t>
            </a:r>
            <a:r>
              <a:rPr lang="en-US" sz="2200" i="1" dirty="0" smtClean="0"/>
              <a:t>Nobody </a:t>
            </a:r>
            <a:r>
              <a:rPr lang="en-US" sz="2200" i="1" dirty="0"/>
              <a:t>would expect you to draw up a whole new asset allocation, but if you have a proposal, and you are getting denied at least a vote on, certainly, I will back you 100 percent.   Your proposal ought to get consideration</a:t>
            </a:r>
            <a:r>
              <a:rPr lang="en-US" sz="2200" i="1" dirty="0" smtClean="0"/>
              <a:t>.”  </a:t>
            </a:r>
            <a:r>
              <a:rPr lang="en-US" sz="1200" dirty="0" smtClean="0"/>
              <a:t>1-30-14 </a:t>
            </a:r>
            <a:r>
              <a:rPr lang="en-US" sz="2200" dirty="0" smtClean="0"/>
              <a:t> </a:t>
            </a:r>
            <a:endParaRPr lang="en-US" sz="2200" dirty="0"/>
          </a:p>
          <a:p>
            <a:pPr marL="0" indent="0">
              <a:buNone/>
            </a:pPr>
            <a:endParaRPr lang="en-US" sz="2200" dirty="0" smtClean="0"/>
          </a:p>
          <a:p>
            <a:pPr marL="0" indent="0">
              <a:buNone/>
            </a:pPr>
            <a:r>
              <a:rPr lang="en-US" sz="2200" b="1" dirty="0"/>
              <a:t>Mr. Loftis</a:t>
            </a:r>
            <a:r>
              <a:rPr lang="en-US" sz="2200" dirty="0" smtClean="0"/>
              <a:t>:  </a:t>
            </a:r>
            <a:r>
              <a:rPr lang="en-US" sz="2200" b="1" i="1" dirty="0" smtClean="0"/>
              <a:t>“</a:t>
            </a:r>
            <a:r>
              <a:rPr lang="en-US" sz="2200" i="1" dirty="0" smtClean="0"/>
              <a:t>Well </a:t>
            </a:r>
            <a:r>
              <a:rPr lang="en-US" sz="2200" i="1" dirty="0"/>
              <a:t>I am going to take this under consideration.  I might just actually do one, but I am gonna call you and I would like to have you there, because if I can get it on the floor, I will certainly do it. </a:t>
            </a:r>
            <a:r>
              <a:rPr lang="en-US" sz="2200" i="1" dirty="0" smtClean="0"/>
              <a:t>--- So</a:t>
            </a:r>
            <a:r>
              <a:rPr lang="en-US" sz="2200" i="1" dirty="0"/>
              <a:t>, I will be more than happy to</a:t>
            </a:r>
            <a:r>
              <a:rPr lang="en-US" sz="2200" i="1" dirty="0" smtClean="0"/>
              <a:t>.”  </a:t>
            </a:r>
            <a:r>
              <a:rPr lang="en-US" sz="1200" dirty="0" smtClean="0"/>
              <a:t>1-30-14 </a:t>
            </a:r>
            <a:r>
              <a:rPr lang="en-US" sz="2200" dirty="0" smtClean="0"/>
              <a:t>     </a:t>
            </a:r>
            <a:endParaRPr lang="en-US" sz="2200" dirty="0"/>
          </a:p>
          <a:p>
            <a:pPr marL="0" indent="0">
              <a:buNone/>
            </a:pPr>
            <a:endParaRPr lang="en-US" sz="2200"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a:t>
            </a:r>
            <a:endParaRPr lang="en-US" sz="1200" dirty="0"/>
          </a:p>
        </p:txBody>
      </p:sp>
    </p:spTree>
    <p:extLst>
      <p:ext uri="{BB962C8B-B14F-4D97-AF65-F5344CB8AC3E}">
        <p14:creationId xmlns:p14="http://schemas.microsoft.com/office/powerpoint/2010/main" val="1914878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 Pattern of Abuse</a:t>
            </a:r>
            <a:endParaRPr lang="en-US" dirty="0"/>
          </a:p>
        </p:txBody>
      </p:sp>
      <p:sp>
        <p:nvSpPr>
          <p:cNvPr id="3" name="Content Placeholder 2"/>
          <p:cNvSpPr>
            <a:spLocks noGrp="1"/>
          </p:cNvSpPr>
          <p:nvPr>
            <p:ph idx="1"/>
          </p:nvPr>
        </p:nvSpPr>
        <p:spPr>
          <a:xfrm>
            <a:off x="457200" y="1295400"/>
            <a:ext cx="8382000" cy="4724400"/>
          </a:xfrm>
          <a:ln w="12700">
            <a:solidFill>
              <a:schemeClr val="tx1"/>
            </a:solidFill>
          </a:ln>
        </p:spPr>
        <p:txBody>
          <a:bodyPr>
            <a:normAutofit fontScale="25000" lnSpcReduction="20000"/>
          </a:bodyPr>
          <a:lstStyle/>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From: Curtis Gmail &lt;</a:t>
            </a:r>
            <a:r>
              <a:rPr lang="en-US" sz="6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treasurer.loftis@gmail.com&lt;mailto:treasurer.loftis@gmail.com</a:t>
            </a:r>
            <a:r>
              <a:rPr lang="en-US" sz="6400" dirty="0">
                <a:latin typeface="Times New Roman" panose="02020603050405020304" pitchFamily="18" charset="0"/>
                <a:ea typeface="Calibri" panose="020F0502020204030204" pitchFamily="34" charset="0"/>
                <a:cs typeface="Times New Roman" panose="02020603050405020304" pitchFamily="18" charset="0"/>
              </a:rPr>
              <a:t>&gt;&gt;</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Date: April 11, 2013, 7:48:34 PM EDT</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To: Darry Oliver &lt;</a:t>
            </a:r>
            <a:r>
              <a:rPr lang="en-US" sz="6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DOliver@ic.sc.gov&lt;mailto:DOliver@ic.sc.gov</a:t>
            </a:r>
            <a:r>
              <a:rPr lang="en-US" sz="6400" dirty="0">
                <a:latin typeface="Times New Roman" panose="02020603050405020304" pitchFamily="18" charset="0"/>
                <a:ea typeface="Calibri" panose="020F0502020204030204" pitchFamily="34" charset="0"/>
                <a:cs typeface="Times New Roman" panose="02020603050405020304" pitchFamily="18" charset="0"/>
              </a:rPr>
              <a:t>&gt;&gt;</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Subject: Re: 240-4701</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U have forgotten that u wirk for ms. I understand u rendered a legal opinion on my service to thd press,  That is disloyally and unethical. Reynolds can talk trash bug u can't.</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Curtis M. Loftis, Jr.</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State Treasurer, South Carolina</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Sent from my </a:t>
            </a:r>
            <a:r>
              <a:rPr lang="en-US" sz="6400" dirty="0" smtClean="0">
                <a:latin typeface="Times New Roman" panose="02020603050405020304" pitchFamily="18" charset="0"/>
                <a:ea typeface="Calibri" panose="020F0502020204030204" pitchFamily="34" charset="0"/>
                <a:cs typeface="Times New Roman" panose="02020603050405020304" pitchFamily="18" charset="0"/>
              </a:rPr>
              <a:t>iPhone</a:t>
            </a:r>
            <a:r>
              <a:rPr lang="en-US" sz="64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6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6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6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6400" b="1" dirty="0" smtClean="0">
                <a:latin typeface="Times New Roman" panose="02020603050405020304" pitchFamily="18" charset="0"/>
                <a:ea typeface="Calibri" panose="020F0502020204030204" pitchFamily="34" charset="0"/>
                <a:cs typeface="Times New Roman" panose="02020603050405020304" pitchFamily="18" charset="0"/>
              </a:rPr>
              <a:t>On </a:t>
            </a:r>
            <a:r>
              <a:rPr lang="en-US" sz="6400" b="1" dirty="0">
                <a:latin typeface="Times New Roman" panose="02020603050405020304" pitchFamily="18" charset="0"/>
                <a:ea typeface="Calibri" panose="020F0502020204030204" pitchFamily="34" charset="0"/>
                <a:cs typeface="Times New Roman" panose="02020603050405020304" pitchFamily="18" charset="0"/>
              </a:rPr>
              <a:t>Apr 11, 2013, at 7:31 PM, Darry Oliver &lt;</a:t>
            </a:r>
            <a:r>
              <a:rPr lang="en-US" sz="6400"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DOliver@ic.sc.gov&lt;mailto:DOliver@ic.sc.gov</a:t>
            </a:r>
            <a:r>
              <a:rPr lang="en-US" sz="6400" b="1" dirty="0">
                <a:latin typeface="Times New Roman" panose="02020603050405020304" pitchFamily="18" charset="0"/>
                <a:ea typeface="Calibri" panose="020F0502020204030204" pitchFamily="34" charset="0"/>
                <a:cs typeface="Times New Roman" panose="02020603050405020304" pitchFamily="18" charset="0"/>
              </a:rPr>
              <a:t>&gt;&gt; wrote</a:t>
            </a:r>
            <a:r>
              <a:rPr lang="en-US" sz="64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 </a:t>
            </a:r>
            <a:endParaRPr lang="en-US" sz="6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6400" dirty="0" smtClean="0">
                <a:latin typeface="Times New Roman" panose="02020603050405020304" pitchFamily="18" charset="0"/>
                <a:ea typeface="Calibri" panose="020F0502020204030204" pitchFamily="34" charset="0"/>
                <a:cs typeface="Times New Roman" panose="02020603050405020304" pitchFamily="18" charset="0"/>
              </a:rPr>
              <a:t>Curtis</a:t>
            </a:r>
            <a:r>
              <a:rPr lang="en-US" sz="6400" dirty="0">
                <a:latin typeface="Times New Roman" panose="02020603050405020304" pitchFamily="18" charset="0"/>
                <a:ea typeface="Calibri" panose="020F0502020204030204" pitchFamily="34" charset="0"/>
                <a:cs typeface="Times New Roman" panose="02020603050405020304" pitchFamily="18" charset="0"/>
              </a:rPr>
              <a:t>, I don't want to ignore your emails but counsel has advised me that if you want to talk about the Warburg funding matter, since the matter is now in litigation all communications should be handled through counsel.</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6400" dirty="0">
                <a:latin typeface="Times New Roman" panose="02020603050405020304" pitchFamily="18" charset="0"/>
                <a:ea typeface="Calibri" panose="020F0502020204030204" pitchFamily="34" charset="0"/>
                <a:cs typeface="Times New Roman" panose="02020603050405020304" pitchFamily="18" charset="0"/>
              </a:rPr>
              <a:t>If you want to talk about something else, I can do that. Let me know</a:t>
            </a:r>
            <a:r>
              <a:rPr lang="en-US" sz="6400" dirty="0" smtClean="0">
                <a:latin typeface="Times New Roman" panose="02020603050405020304" pitchFamily="18" charset="0"/>
                <a:ea typeface="Calibri" panose="020F0502020204030204" pitchFamily="34" charset="0"/>
                <a:cs typeface="Times New Roman" panose="02020603050405020304" pitchFamily="18" charset="0"/>
              </a:rPr>
              <a:t>.</a:t>
            </a:r>
          </a:p>
          <a:p>
            <a:pPr marL="0" marR="0" indent="0">
              <a:spcBef>
                <a:spcPts val="0"/>
              </a:spcBef>
              <a:spcAft>
                <a:spcPts val="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35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40</a:t>
            </a:r>
            <a:endParaRPr lang="en-US" sz="1200" dirty="0"/>
          </a:p>
        </p:txBody>
      </p:sp>
    </p:spTree>
    <p:extLst>
      <p:ext uri="{BB962C8B-B14F-4D97-AF65-F5344CB8AC3E}">
        <p14:creationId xmlns:p14="http://schemas.microsoft.com/office/powerpoint/2010/main" val="161803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of Abuse</a:t>
            </a:r>
            <a:endParaRPr lang="en-US" dirty="0"/>
          </a:p>
        </p:txBody>
      </p:sp>
      <p:sp>
        <p:nvSpPr>
          <p:cNvPr id="5" name="Content Placeholder 4"/>
          <p:cNvSpPr>
            <a:spLocks noGrp="1"/>
          </p:cNvSpPr>
          <p:nvPr>
            <p:ph idx="1"/>
          </p:nvPr>
        </p:nvSpPr>
        <p:spPr>
          <a:xfrm>
            <a:off x="304800" y="1219200"/>
            <a:ext cx="8763000" cy="4648200"/>
          </a:xfrm>
          <a:ln w="12700">
            <a:solidFill>
              <a:schemeClr val="tx1"/>
            </a:solidFill>
          </a:ln>
        </p:spPr>
        <p:txBody>
          <a:bodyPr>
            <a:normAutofit fontScale="25000" lnSpcReduction="20000"/>
          </a:bodyPr>
          <a:lstStyle/>
          <a:p>
            <a:pPr marL="0" indent="0">
              <a:buNone/>
            </a:pPr>
            <a:r>
              <a:rPr lang="en-US" sz="5200" b="1" dirty="0">
                <a:latin typeface="Times New Roman" panose="02020603050405020304" pitchFamily="18" charset="0"/>
                <a:cs typeface="Times New Roman" panose="02020603050405020304" pitchFamily="18" charset="0"/>
              </a:rPr>
              <a:t>From:  </a:t>
            </a:r>
            <a:r>
              <a:rPr lang="en-US" sz="5200" dirty="0">
                <a:latin typeface="Times New Roman" panose="02020603050405020304" pitchFamily="18" charset="0"/>
                <a:cs typeface="Times New Roman" panose="02020603050405020304" pitchFamily="18" charset="0"/>
              </a:rPr>
              <a:t>Darry Oliver  [mailto: </a:t>
            </a:r>
            <a:r>
              <a:rPr lang="en-US" sz="5200" dirty="0">
                <a:latin typeface="Times New Roman" panose="02020603050405020304" pitchFamily="18" charset="0"/>
                <a:cs typeface="Times New Roman" panose="02020603050405020304" pitchFamily="18" charset="0"/>
                <a:hlinkClick r:id="rId3"/>
              </a:rPr>
              <a:t>Doliver@ic.sc.gov</a:t>
            </a:r>
            <a:r>
              <a:rPr lang="en-US" sz="5200" dirty="0">
                <a:latin typeface="Times New Roman" panose="02020603050405020304" pitchFamily="18" charset="0"/>
                <a:cs typeface="Times New Roman" panose="02020603050405020304" pitchFamily="18" charset="0"/>
              </a:rPr>
              <a:t>]</a:t>
            </a:r>
          </a:p>
          <a:p>
            <a:pPr marL="0" indent="0">
              <a:buNone/>
            </a:pPr>
            <a:r>
              <a:rPr lang="en-US" sz="5200" b="1" dirty="0">
                <a:latin typeface="Times New Roman" panose="02020603050405020304" pitchFamily="18" charset="0"/>
                <a:cs typeface="Times New Roman" panose="02020603050405020304" pitchFamily="18" charset="0"/>
              </a:rPr>
              <a:t>Sent:  </a:t>
            </a:r>
            <a:r>
              <a:rPr lang="en-US" sz="5200" dirty="0">
                <a:latin typeface="Times New Roman" panose="02020603050405020304" pitchFamily="18" charset="0"/>
                <a:cs typeface="Times New Roman" panose="02020603050405020304" pitchFamily="18" charset="0"/>
              </a:rPr>
              <a:t>Monday, September 30, 2013 5:45 PM</a:t>
            </a:r>
          </a:p>
          <a:p>
            <a:pPr marL="0" indent="0">
              <a:buNone/>
            </a:pPr>
            <a:r>
              <a:rPr lang="en-US" sz="5200" b="1" dirty="0">
                <a:latin typeface="Times New Roman" panose="02020603050405020304" pitchFamily="18" charset="0"/>
                <a:cs typeface="Times New Roman" panose="02020603050405020304" pitchFamily="18" charset="0"/>
              </a:rPr>
              <a:t>To:  </a:t>
            </a:r>
            <a:r>
              <a:rPr lang="en-US" sz="5200" dirty="0">
                <a:latin typeface="Times New Roman" panose="02020603050405020304" pitchFamily="18" charset="0"/>
                <a:cs typeface="Times New Roman" panose="02020603050405020304" pitchFamily="18" charset="0"/>
              </a:rPr>
              <a:t>Loftis, Curtis</a:t>
            </a:r>
          </a:p>
          <a:p>
            <a:pPr marL="0" indent="0">
              <a:buNone/>
            </a:pPr>
            <a:r>
              <a:rPr lang="en-US" sz="5200" b="1" dirty="0">
                <a:latin typeface="Times New Roman" panose="02020603050405020304" pitchFamily="18" charset="0"/>
                <a:cs typeface="Times New Roman" panose="02020603050405020304" pitchFamily="18" charset="0"/>
              </a:rPr>
              <a:t>Subject:  </a:t>
            </a:r>
            <a:r>
              <a:rPr lang="en-US" sz="5200" dirty="0">
                <a:latin typeface="Times New Roman" panose="02020603050405020304" pitchFamily="18" charset="0"/>
                <a:cs typeface="Times New Roman" panose="02020603050405020304" pitchFamily="18" charset="0"/>
              </a:rPr>
              <a:t>Re:  Darry</a:t>
            </a: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r>
              <a:rPr lang="en-US" sz="5200" dirty="0">
                <a:latin typeface="Times New Roman" panose="02020603050405020304" pitchFamily="18" charset="0"/>
                <a:cs typeface="Times New Roman" panose="02020603050405020304" pitchFamily="18" charset="0"/>
              </a:rPr>
              <a:t>I would like to speak with you right now if possible on my cell phone.  Please call me.</a:t>
            </a: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r>
              <a:rPr lang="en-US" sz="5200" dirty="0">
                <a:latin typeface="Times New Roman" panose="02020603050405020304" pitchFamily="18" charset="0"/>
                <a:cs typeface="Times New Roman" panose="02020603050405020304" pitchFamily="18" charset="0"/>
              </a:rPr>
              <a:t>Sent from my iPhone</a:t>
            </a: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endParaRPr lang="en-US" sz="5200" dirty="0">
              <a:latin typeface="Times New Roman" panose="02020603050405020304" pitchFamily="18" charset="0"/>
              <a:cs typeface="Times New Roman" panose="02020603050405020304" pitchFamily="18" charset="0"/>
            </a:endParaRPr>
          </a:p>
          <a:p>
            <a:pPr marL="0" indent="0">
              <a:buNone/>
            </a:pPr>
            <a:r>
              <a:rPr lang="en-US" sz="5200" dirty="0">
                <a:latin typeface="Times New Roman" panose="02020603050405020304" pitchFamily="18" charset="0"/>
                <a:cs typeface="Times New Roman" panose="02020603050405020304" pitchFamily="18" charset="0"/>
              </a:rPr>
              <a:t>On Sep 30, 2013, at 5:34 PM, “Loftis, Curtis” </a:t>
            </a:r>
            <a:r>
              <a:rPr lang="en-US" sz="5200" dirty="0">
                <a:latin typeface="Times New Roman" panose="02020603050405020304" pitchFamily="18" charset="0"/>
                <a:cs typeface="Times New Roman" panose="02020603050405020304" pitchFamily="18" charset="0"/>
                <a:hlinkClick r:id="rId4"/>
              </a:rPr>
              <a:t>Curtis.Loftis@sto.sc.gov</a:t>
            </a:r>
            <a:r>
              <a:rPr lang="en-US" sz="5200" dirty="0">
                <a:latin typeface="Times New Roman" panose="02020603050405020304" pitchFamily="18" charset="0"/>
                <a:cs typeface="Times New Roman" panose="02020603050405020304" pitchFamily="18" charset="0"/>
              </a:rPr>
              <a:t> &gt; wrote:</a:t>
            </a:r>
          </a:p>
          <a:p>
            <a:pPr marL="0" indent="0">
              <a:buNone/>
            </a:pPr>
            <a:endParaRPr lang="en-US" sz="5200" dirty="0">
              <a:latin typeface="Times New Roman" panose="02020603050405020304" pitchFamily="18" charset="0"/>
              <a:cs typeface="Times New Roman" panose="02020603050405020304" pitchFamily="18" charset="0"/>
            </a:endParaRPr>
          </a:p>
          <a:p>
            <a:pPr marL="300038" lvl="1" indent="0">
              <a:buNone/>
            </a:pPr>
            <a:r>
              <a:rPr lang="en-US" sz="5200" dirty="0">
                <a:latin typeface="Times New Roman" panose="02020603050405020304" pitchFamily="18" charset="0"/>
                <a:cs typeface="Times New Roman" panose="02020603050405020304" pitchFamily="18" charset="0"/>
              </a:rPr>
              <a:t>You are responsible for the press operation at the Commission.  The AP says it has seen an analysis.  It has been referred to in the paper repeatedly.  I expect you to get to the bottom of this.</a:t>
            </a:r>
          </a:p>
          <a:p>
            <a:pPr marL="0" indent="0">
              <a:buNone/>
            </a:pPr>
            <a:endParaRPr lang="en-US" sz="5200" dirty="0">
              <a:latin typeface="Times New Roman" panose="02020603050405020304" pitchFamily="18" charset="0"/>
              <a:cs typeface="Times New Roman" panose="02020603050405020304" pitchFamily="18" charset="0"/>
            </a:endParaRPr>
          </a:p>
          <a:p>
            <a:pPr marL="300038" lvl="1" indent="0">
              <a:buNone/>
            </a:pPr>
            <a:r>
              <a:rPr lang="en-US" sz="5200" dirty="0">
                <a:latin typeface="Times New Roman" panose="02020603050405020304" pitchFamily="18" charset="0"/>
                <a:cs typeface="Times New Roman" panose="02020603050405020304" pitchFamily="18" charset="0"/>
              </a:rPr>
              <a:t>I am tired of you excuses…and that you know nothing about the press operation or Mr. Varat’s actions, etc. False and misleading information is going out under your watch and this analysis is just one bit of it.</a:t>
            </a:r>
          </a:p>
          <a:p>
            <a:pPr marL="0" indent="0">
              <a:buNone/>
            </a:pPr>
            <a:endParaRPr lang="en-US" sz="5200" dirty="0">
              <a:latin typeface="Times New Roman" panose="02020603050405020304" pitchFamily="18" charset="0"/>
              <a:cs typeface="Times New Roman" panose="02020603050405020304" pitchFamily="18" charset="0"/>
            </a:endParaRPr>
          </a:p>
          <a:p>
            <a:pPr marL="300038" lvl="1" indent="0">
              <a:buNone/>
            </a:pPr>
            <a:r>
              <a:rPr lang="en-US" sz="5200" dirty="0">
                <a:latin typeface="Times New Roman" panose="02020603050405020304" pitchFamily="18" charset="0"/>
                <a:cs typeface="Times New Roman" panose="02020603050405020304" pitchFamily="18" charset="0"/>
              </a:rPr>
              <a:t>If you must call AP to get the info then call AP.  You are responsible and I do not want more excuses…I want results.</a:t>
            </a:r>
          </a:p>
          <a:p>
            <a:pPr marL="300038" lvl="1" indent="0">
              <a:buNone/>
            </a:pPr>
            <a:endParaRPr lang="en-US" sz="5200" dirty="0">
              <a:latin typeface="Times New Roman" panose="02020603050405020304" pitchFamily="18" charset="0"/>
              <a:cs typeface="Times New Roman" panose="02020603050405020304" pitchFamily="18" charset="0"/>
            </a:endParaRPr>
          </a:p>
          <a:p>
            <a:pPr marL="300038" lvl="1" indent="0">
              <a:buNone/>
            </a:pPr>
            <a:r>
              <a:rPr lang="en-US" sz="5200" dirty="0">
                <a:latin typeface="Times New Roman" panose="02020603050405020304" pitchFamily="18" charset="0"/>
                <a:cs typeface="Times New Roman" panose="02020603050405020304" pitchFamily="18" charset="0"/>
              </a:rPr>
              <a:t>I want that analysis and I want it now.</a:t>
            </a:r>
          </a:p>
          <a:p>
            <a:pPr marL="0" indent="0">
              <a:buNone/>
            </a:pPr>
            <a:endParaRPr lang="en-US" sz="5200" dirty="0">
              <a:latin typeface="Times New Roman" panose="02020603050405020304" pitchFamily="18" charset="0"/>
              <a:cs typeface="Times New Roman" panose="02020603050405020304" pitchFamily="18" charset="0"/>
            </a:endParaRPr>
          </a:p>
          <a:p>
            <a:pPr marL="300038" lvl="1" indent="0">
              <a:buNone/>
            </a:pPr>
            <a:r>
              <a:rPr lang="en-US" sz="5200" dirty="0">
                <a:latin typeface="Times New Roman" panose="02020603050405020304" pitchFamily="18" charset="0"/>
                <a:cs typeface="Times New Roman" panose="02020603050405020304" pitchFamily="18" charset="0"/>
              </a:rPr>
              <a:t>CML</a:t>
            </a: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endParaRPr lang="en-US" sz="900" b="1" dirty="0">
              <a:latin typeface="Times New Roman" panose="02020603050405020304" pitchFamily="18" charset="0"/>
              <a:cs typeface="Times New Roman" panose="02020603050405020304" pitchFamily="18" charset="0"/>
            </a:endParaRPr>
          </a:p>
          <a:p>
            <a:pPr marL="0" indent="0">
              <a:buNone/>
            </a:pPr>
            <a:endParaRPr lang="en-US" sz="900" dirty="0">
              <a:latin typeface="Times New Roman" panose="02020603050405020304" pitchFamily="18" charset="0"/>
              <a:cs typeface="Times New Roman" panose="02020603050405020304" pitchFamily="18" charset="0"/>
            </a:endParaRPr>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41</a:t>
            </a:r>
            <a:endParaRPr lang="en-US" sz="1200" dirty="0"/>
          </a:p>
        </p:txBody>
      </p:sp>
    </p:spTree>
    <p:extLst>
      <p:ext uri="{BB962C8B-B14F-4D97-AF65-F5344CB8AC3E}">
        <p14:creationId xmlns:p14="http://schemas.microsoft.com/office/powerpoint/2010/main" val="3433334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of Abuse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229" y="1600200"/>
            <a:ext cx="8579318" cy="3733800"/>
          </a:xfrm>
          <a:ln w="12700">
            <a:solidFill>
              <a:schemeClr val="tx1"/>
            </a:solidFill>
          </a:ln>
        </p:spPr>
      </p:pic>
      <p:sp>
        <p:nvSpPr>
          <p:cNvPr id="5"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42</a:t>
            </a:r>
            <a:endParaRPr lang="en-US" sz="1200" dirty="0"/>
          </a:p>
        </p:txBody>
      </p:sp>
    </p:spTree>
    <p:extLst>
      <p:ext uri="{BB962C8B-B14F-4D97-AF65-F5344CB8AC3E}">
        <p14:creationId xmlns:p14="http://schemas.microsoft.com/office/powerpoint/2010/main" val="1869009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of Abuse</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868616"/>
            <a:ext cx="4041944" cy="4227384"/>
          </a:xfrm>
          <a:ln w="12700">
            <a:solidFill>
              <a:schemeClr val="tx1"/>
            </a:solidFill>
          </a:ln>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24400" y="1868615"/>
            <a:ext cx="3892241" cy="4227385"/>
          </a:xfrm>
          <a:ln w="12700">
            <a:solidFill>
              <a:schemeClr val="tx1"/>
            </a:solidFill>
          </a:ln>
        </p:spPr>
      </p:pic>
      <p:sp>
        <p:nvSpPr>
          <p:cNvPr id="3" name="TextBox 2"/>
          <p:cNvSpPr txBox="1"/>
          <p:nvPr/>
        </p:nvSpPr>
        <p:spPr>
          <a:xfrm>
            <a:off x="2895600" y="6096000"/>
            <a:ext cx="5791200" cy="261610"/>
          </a:xfrm>
          <a:prstGeom prst="rect">
            <a:avLst/>
          </a:prstGeom>
          <a:noFill/>
        </p:spPr>
        <p:txBody>
          <a:bodyPr wrap="square" rtlCol="0">
            <a:spAutoFit/>
          </a:bodyPr>
          <a:lstStyle/>
          <a:p>
            <a:pPr algn="r"/>
            <a:r>
              <a:rPr lang="en-US" sz="1100" dirty="0" smtClean="0"/>
              <a:t> *Pulled from 1-30-2014 subcommittee video</a:t>
            </a:r>
            <a:endParaRPr lang="en-US" sz="1100" dirty="0"/>
          </a:p>
        </p:txBody>
      </p:sp>
      <p:sp>
        <p:nvSpPr>
          <p:cNvPr id="4" name="TextBox 3"/>
          <p:cNvSpPr txBox="1"/>
          <p:nvPr/>
        </p:nvSpPr>
        <p:spPr>
          <a:xfrm>
            <a:off x="228600" y="1197114"/>
            <a:ext cx="8686799" cy="492443"/>
          </a:xfrm>
          <a:prstGeom prst="rect">
            <a:avLst/>
          </a:prstGeom>
          <a:noFill/>
        </p:spPr>
        <p:txBody>
          <a:bodyPr wrap="square" rtlCol="0">
            <a:spAutoFit/>
          </a:bodyPr>
          <a:lstStyle/>
          <a:p>
            <a:r>
              <a:rPr lang="en-US" sz="2600" b="1" dirty="0" smtClean="0"/>
              <a:t>Mr. Loftis:  </a:t>
            </a:r>
            <a:r>
              <a:rPr lang="en-US" sz="2600" i="1" dirty="0" smtClean="0"/>
              <a:t>“…and this is exactly what I put up with.”  </a:t>
            </a:r>
            <a:r>
              <a:rPr lang="en-US" sz="1200" dirty="0" smtClean="0"/>
              <a:t>1-30-14</a:t>
            </a:r>
            <a:endParaRPr lang="en-US" sz="1200" dirty="0"/>
          </a:p>
        </p:txBody>
      </p:sp>
      <p:sp>
        <p:nvSpPr>
          <p:cNvPr id="7"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43</a:t>
            </a:r>
            <a:endParaRPr lang="en-US" sz="1200" dirty="0"/>
          </a:p>
        </p:txBody>
      </p:sp>
    </p:spTree>
    <p:extLst>
      <p:ext uri="{BB962C8B-B14F-4D97-AF65-F5344CB8AC3E}">
        <p14:creationId xmlns:p14="http://schemas.microsoft.com/office/powerpoint/2010/main" val="1304910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73162"/>
          </a:xfrm>
        </p:spPr>
        <p:txBody>
          <a:bodyPr>
            <a:normAutofit/>
          </a:bodyPr>
          <a:lstStyle/>
          <a:p>
            <a:r>
              <a:rPr lang="en-US" dirty="0" smtClean="0"/>
              <a:t>Read for Yourself</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4400" dirty="0" smtClean="0"/>
              <a:t># 90-CP-40-0654</a:t>
            </a:r>
          </a:p>
          <a:p>
            <a:pPr lvl="2">
              <a:buFontTx/>
              <a:buChar char="-"/>
            </a:pPr>
            <a:r>
              <a:rPr lang="en-US" sz="3600" dirty="0" smtClean="0"/>
              <a:t>Mr. </a:t>
            </a:r>
            <a:r>
              <a:rPr lang="en-US" sz="3600" dirty="0" err="1" smtClean="0"/>
              <a:t>Loftis</a:t>
            </a:r>
            <a:r>
              <a:rPr lang="en-US" sz="3600" dirty="0" smtClean="0"/>
              <a:t>  (Plaintiff) </a:t>
            </a:r>
          </a:p>
          <a:p>
            <a:pPr marL="914400" lvl="2" indent="0">
              <a:buNone/>
            </a:pPr>
            <a:endParaRPr lang="en-US" sz="3600" dirty="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44</a:t>
            </a:r>
            <a:endParaRPr lang="en-US" sz="1200" dirty="0"/>
          </a:p>
        </p:txBody>
      </p:sp>
    </p:spTree>
    <p:extLst>
      <p:ext uri="{BB962C8B-B14F-4D97-AF65-F5344CB8AC3E}">
        <p14:creationId xmlns:p14="http://schemas.microsoft.com/office/powerpoint/2010/main" val="2622501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73162"/>
          </a:xfrm>
        </p:spPr>
        <p:txBody>
          <a:bodyPr>
            <a:noAutofit/>
          </a:bodyPr>
          <a:lstStyle/>
          <a:p>
            <a:r>
              <a:rPr lang="en-US" sz="3600" dirty="0" smtClean="0"/>
              <a:t>From SC Inspector General’s Report, July 2013</a:t>
            </a:r>
            <a:endParaRPr lang="en-US" sz="3600" dirty="0"/>
          </a:p>
        </p:txBody>
      </p:sp>
      <p:sp>
        <p:nvSpPr>
          <p:cNvPr id="3" name="Content Placeholder 2"/>
          <p:cNvSpPr>
            <a:spLocks noGrp="1"/>
          </p:cNvSpPr>
          <p:nvPr>
            <p:ph idx="1"/>
          </p:nvPr>
        </p:nvSpPr>
        <p:spPr>
          <a:xfrm>
            <a:off x="457200" y="1600201"/>
            <a:ext cx="8229600" cy="3429000"/>
          </a:xfrm>
        </p:spPr>
        <p:txBody>
          <a:bodyPr>
            <a:normAutofit fontScale="25000" lnSpcReduction="20000"/>
          </a:bodyPr>
          <a:lstStyle/>
          <a:p>
            <a:pPr lvl="0"/>
            <a:r>
              <a:rPr lang="en-US" sz="9200" dirty="0"/>
              <a:t>“This conflict has clearly entered into a counter-productive cycle where it has created workplace atmospherics so toxic that it is increasingly undermining RSIC’s energy and focus on its core mission</a:t>
            </a:r>
            <a:r>
              <a:rPr lang="en-US" sz="9200" dirty="0" smtClean="0"/>
              <a:t>.”</a:t>
            </a:r>
          </a:p>
          <a:p>
            <a:pPr marL="0" lvl="0" indent="0">
              <a:buNone/>
            </a:pPr>
            <a:endParaRPr lang="en-US" sz="9200" dirty="0"/>
          </a:p>
          <a:p>
            <a:pPr lvl="0"/>
            <a:r>
              <a:rPr lang="en-US" sz="9200" dirty="0"/>
              <a:t>“The obvious harm is on the people involved in terms of stress, potential turnover, and morale. The less obvious harm can be measured in real dollars through opportunities lost or delayed having a material impact on operations as set forth in this report</a:t>
            </a:r>
            <a:r>
              <a:rPr lang="en-US" sz="9200" dirty="0" smtClean="0"/>
              <a:t>.”</a:t>
            </a:r>
          </a:p>
          <a:p>
            <a:pPr marL="0" lvl="0" indent="0">
              <a:buNone/>
            </a:pPr>
            <a:r>
              <a:rPr lang="en-US" sz="9200" dirty="0" smtClean="0"/>
              <a:t> </a:t>
            </a:r>
            <a:endParaRPr lang="en-US" sz="9200" dirty="0"/>
          </a:p>
          <a:p>
            <a:pPr lvl="0"/>
            <a:r>
              <a:rPr lang="en-US" sz="9200" dirty="0"/>
              <a:t>“Without a doubt, the harm also involves the South Carolina Retirement System beneficiaries and the reputation of the RSIC and the South Carolina State Government.”</a:t>
            </a:r>
          </a:p>
          <a:p>
            <a:endParaRPr lang="en-US" dirty="0"/>
          </a:p>
          <a:p>
            <a:pPr marL="0" indent="0" algn="r">
              <a:buNone/>
            </a:pPr>
            <a:r>
              <a:rPr lang="en-US" dirty="0"/>
              <a:t>                                   </a:t>
            </a:r>
            <a:endParaRPr lang="en-US" dirty="0" smtClean="0"/>
          </a:p>
          <a:p>
            <a:pPr marL="0" indent="0" algn="r">
              <a:buNone/>
            </a:pPr>
            <a:endParaRPr lang="en-US" dirty="0"/>
          </a:p>
          <a:p>
            <a:endParaRPr lang="en-US" dirty="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a:t>
            </a:r>
            <a:r>
              <a:rPr lang="en-US" sz="1200" dirty="0"/>
              <a:t>5</a:t>
            </a:r>
          </a:p>
        </p:txBody>
      </p:sp>
    </p:spTree>
    <p:extLst>
      <p:ext uri="{BB962C8B-B14F-4D97-AF65-F5344CB8AC3E}">
        <p14:creationId xmlns:p14="http://schemas.microsoft.com/office/powerpoint/2010/main" val="1852344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46</a:t>
            </a:r>
            <a:endParaRPr lang="en-US" sz="1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6243"/>
            <a:ext cx="8000999" cy="5951183"/>
          </a:xfrm>
          <a:prstGeom prst="rect">
            <a:avLst/>
          </a:prstGeom>
          <a:ln w="12700">
            <a:solidFill>
              <a:schemeClr val="tx1"/>
            </a:solidFill>
          </a:ln>
        </p:spPr>
      </p:pic>
      <p:sp>
        <p:nvSpPr>
          <p:cNvPr id="4" name="TextBox 3"/>
          <p:cNvSpPr txBox="1"/>
          <p:nvPr/>
        </p:nvSpPr>
        <p:spPr>
          <a:xfrm>
            <a:off x="4648200" y="6123801"/>
            <a:ext cx="3962400" cy="276999"/>
          </a:xfrm>
          <a:prstGeom prst="rect">
            <a:avLst/>
          </a:prstGeom>
          <a:noFill/>
        </p:spPr>
        <p:txBody>
          <a:bodyPr wrap="square" rtlCol="0">
            <a:spAutoFit/>
          </a:bodyPr>
          <a:lstStyle/>
          <a:p>
            <a:pPr algn="r"/>
            <a:r>
              <a:rPr lang="en-US" sz="1200" dirty="0" smtClean="0"/>
              <a:t>*Google search on 2-7-2014</a:t>
            </a:r>
            <a:endParaRPr lang="en-US" sz="1200" dirty="0"/>
          </a:p>
        </p:txBody>
      </p:sp>
    </p:spTree>
    <p:extLst>
      <p:ext uri="{BB962C8B-B14F-4D97-AF65-F5344CB8AC3E}">
        <p14:creationId xmlns:p14="http://schemas.microsoft.com/office/powerpoint/2010/main" val="3778989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47</a:t>
            </a: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60840"/>
            <a:ext cx="5410201" cy="39539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4038600"/>
            <a:ext cx="4953000" cy="2521793"/>
          </a:xfrm>
          <a:prstGeom prst="rect">
            <a:avLst/>
          </a:prstGeom>
        </p:spPr>
      </p:pic>
      <p:sp>
        <p:nvSpPr>
          <p:cNvPr id="6" name="Rectangle 5"/>
          <p:cNvSpPr/>
          <p:nvPr/>
        </p:nvSpPr>
        <p:spPr>
          <a:xfrm>
            <a:off x="1828800" y="76200"/>
            <a:ext cx="5943600" cy="64721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95800" y="6560393"/>
            <a:ext cx="3276600" cy="276999"/>
          </a:xfrm>
          <a:prstGeom prst="rect">
            <a:avLst/>
          </a:prstGeom>
          <a:noFill/>
        </p:spPr>
        <p:txBody>
          <a:bodyPr wrap="square" rtlCol="0">
            <a:spAutoFit/>
          </a:bodyPr>
          <a:lstStyle/>
          <a:p>
            <a:pPr algn="r"/>
            <a:r>
              <a:rPr lang="en-US" sz="1200" dirty="0" smtClean="0"/>
              <a:t>*Page 2 of Google Search</a:t>
            </a:r>
            <a:endParaRPr lang="en-US" sz="1200" dirty="0"/>
          </a:p>
        </p:txBody>
      </p:sp>
    </p:spTree>
    <p:extLst>
      <p:ext uri="{BB962C8B-B14F-4D97-AF65-F5344CB8AC3E}">
        <p14:creationId xmlns:p14="http://schemas.microsoft.com/office/powerpoint/2010/main" val="66955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096" y="68650"/>
            <a:ext cx="6940904" cy="6062179"/>
          </a:xfrm>
          <a:prstGeom prst="rect">
            <a:avLst/>
          </a:prstGeom>
          <a:ln w="12700">
            <a:solidFill>
              <a:schemeClr val="tx1"/>
            </a:solidFill>
          </a:ln>
        </p:spPr>
      </p:pic>
      <p:sp>
        <p:nvSpPr>
          <p:cNvPr id="3"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5</a:t>
            </a:r>
            <a:endParaRPr lang="en-US" sz="1200" dirty="0"/>
          </a:p>
        </p:txBody>
      </p:sp>
    </p:spTree>
    <p:extLst>
      <p:ext uri="{BB962C8B-B14F-4D97-AF65-F5344CB8AC3E}">
        <p14:creationId xmlns:p14="http://schemas.microsoft.com/office/powerpoint/2010/main" val="2807791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“They don’t speak to me.” </a:t>
            </a:r>
            <a:r>
              <a:rPr lang="en-US" sz="1600" dirty="0" smtClean="0"/>
              <a:t>1-30-14</a:t>
            </a:r>
            <a:endParaRPr lang="en-US" sz="1600" dirty="0"/>
          </a:p>
        </p:txBody>
      </p:sp>
      <p:sp>
        <p:nvSpPr>
          <p:cNvPr id="4" name="Content Placeholder 3"/>
          <p:cNvSpPr>
            <a:spLocks noGrp="1"/>
          </p:cNvSpPr>
          <p:nvPr>
            <p:ph sz="half" idx="2"/>
          </p:nvPr>
        </p:nvSpPr>
        <p:spPr>
          <a:xfrm>
            <a:off x="381000" y="1417638"/>
            <a:ext cx="3886200" cy="4514849"/>
          </a:xfrm>
          <a:ln w="12700">
            <a:solidFill>
              <a:schemeClr val="tx1"/>
            </a:solidFill>
          </a:ln>
        </p:spPr>
        <p:txBody>
          <a:bodyPr>
            <a:normAutofit fontScale="92500" lnSpcReduction="10000"/>
          </a:bodyPr>
          <a:lstStyle/>
          <a:p>
            <a:pPr marL="0" lvl="0" indent="0">
              <a:spcBef>
                <a:spcPts val="0"/>
              </a:spcBef>
              <a:buNone/>
            </a:pPr>
            <a:r>
              <a:rPr lang="en-US" sz="1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From: Loftis, Curtis </a:t>
            </a:r>
            <a:r>
              <a:rPr lang="en-US" sz="17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Times New Roman" panose="02020603050405020304" pitchFamily="18" charset="0"/>
                <a:hlinkClick r:id="rId3"/>
              </a:rPr>
              <a:t>Curtis.Loftis@sto.sc.gov</a:t>
            </a:r>
            <a:r>
              <a:rPr lang="en-US" sz="17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1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spcBef>
                <a:spcPts val="0"/>
              </a:spcBef>
              <a:buNone/>
            </a:pPr>
            <a:r>
              <a:rPr lang="en-US" sz="1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Sent: Wednesday, July 31, 2013 4:38 AM</a:t>
            </a:r>
          </a:p>
          <a:p>
            <a:pPr marL="0" lvl="0" indent="0">
              <a:spcBef>
                <a:spcPts val="0"/>
              </a:spcBef>
              <a:buNone/>
            </a:pPr>
            <a:r>
              <a:rPr lang="en-US" sz="1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 Reynolds Williams</a:t>
            </a:r>
          </a:p>
          <a:p>
            <a:pPr marL="0" lvl="0" indent="0">
              <a:spcBef>
                <a:spcPts val="0"/>
              </a:spcBef>
              <a:buNone/>
            </a:pPr>
            <a:r>
              <a:rPr lang="en-US" sz="1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Subject: Re: OPEB - 4th request</a:t>
            </a:r>
          </a:p>
          <a:p>
            <a:pPr marL="0" lvl="0" indent="0">
              <a:spcBef>
                <a:spcPts val="0"/>
              </a:spcBef>
              <a:buNone/>
            </a:pPr>
            <a:r>
              <a:rPr lang="en-US" sz="1800" dirty="0">
                <a:solidFill>
                  <a:prstClr val="black"/>
                </a:solidFill>
                <a:latin typeface="Calibri" panose="020F0502020204030204" pitchFamily="34" charset="0"/>
                <a:ea typeface="Calibri" panose="020F0502020204030204" pitchFamily="34" charset="0"/>
                <a:cs typeface="Consolas" panose="020B0609020204030204" pitchFamily="49" charset="0"/>
              </a:rPr>
              <a:t> </a:t>
            </a:r>
          </a:p>
          <a:p>
            <a:pPr marL="0" lvl="0" indent="0">
              <a:spcBef>
                <a:spcPts val="0"/>
              </a:spcBef>
              <a:buNone/>
            </a:pPr>
            <a:r>
              <a:rPr lang="en-US"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Reynolds,</a:t>
            </a:r>
          </a:p>
          <a:p>
            <a:pPr marL="0" lvl="0" indent="0">
              <a:spcBef>
                <a:spcPts val="0"/>
              </a:spcBef>
              <a:buNone/>
            </a:pPr>
            <a:r>
              <a:rPr lang="en-US"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lvl="0" indent="0">
              <a:spcBef>
                <a:spcPts val="0"/>
              </a:spcBef>
              <a:buNone/>
            </a:pPr>
            <a:r>
              <a:rPr lang="en-US"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 quit reading, even opening, your snippy emails some time ago.</a:t>
            </a:r>
          </a:p>
          <a:p>
            <a:pPr marL="0" lvl="0" indent="0">
              <a:spcBef>
                <a:spcPts val="0"/>
              </a:spcBef>
              <a:buNone/>
            </a:pPr>
            <a:r>
              <a:rPr lang="en-US"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lvl="0" indent="0">
              <a:spcBef>
                <a:spcPts val="0"/>
              </a:spcBef>
              <a:buNone/>
            </a:pPr>
            <a:r>
              <a:rPr lang="en-US"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Any request you might have for the STO should be directed to the appropriate STO staffer. If in doubt, please send your request to the most efficient and ever pleasant Amy Wright.</a:t>
            </a:r>
          </a:p>
          <a:p>
            <a:pPr marL="0" lvl="0" indent="0">
              <a:spcBef>
                <a:spcPts val="0"/>
              </a:spcBef>
              <a:buNone/>
            </a:pPr>
            <a:r>
              <a:rPr lang="en-US"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lvl="0" indent="0">
              <a:spcBef>
                <a:spcPts val="0"/>
              </a:spcBef>
              <a:buNone/>
            </a:pPr>
            <a:r>
              <a:rPr lang="en-US"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CML</a:t>
            </a:r>
          </a:p>
          <a:p>
            <a:pPr marL="0" indent="0">
              <a:buNone/>
            </a:pPr>
            <a:endParaRPr lang="en-US" dirty="0"/>
          </a:p>
        </p:txBody>
      </p:sp>
      <p:sp>
        <p:nvSpPr>
          <p:cNvPr id="6" name="Content Placeholder 5"/>
          <p:cNvSpPr>
            <a:spLocks noGrp="1"/>
          </p:cNvSpPr>
          <p:nvPr>
            <p:ph sz="quarter" idx="4"/>
          </p:nvPr>
        </p:nvSpPr>
        <p:spPr>
          <a:xfrm>
            <a:off x="4876800" y="1417639"/>
            <a:ext cx="3886200" cy="4938712"/>
          </a:xfrm>
          <a:ln w="12700">
            <a:solidFill>
              <a:schemeClr val="tx1"/>
            </a:solidFill>
          </a:ln>
        </p:spPr>
        <p:txBody>
          <a:bodyPr>
            <a:normAutofit fontScale="25000" lnSpcReduction="20000"/>
          </a:bodyPr>
          <a:lstStyle/>
          <a:p>
            <a:pPr marL="0" lvl="0" indent="0">
              <a:spcBef>
                <a:spcPts val="0"/>
              </a:spcBef>
              <a:spcAft>
                <a:spcPts val="1200"/>
              </a:spcAft>
              <a:buNone/>
            </a:pPr>
            <a:r>
              <a:rPr lang="en-US" sz="5600" b="1" dirty="0">
                <a:solidFill>
                  <a:prstClr val="black"/>
                </a:solidFill>
                <a:latin typeface="Times New Roman" panose="02020603050405020304" pitchFamily="18" charset="0"/>
                <a:ea typeface="Times New Roman" panose="02020603050405020304" pitchFamily="18" charset="0"/>
              </a:rPr>
              <a:t>From:</a:t>
            </a:r>
            <a:r>
              <a:rPr lang="en-US" sz="5600" dirty="0">
                <a:solidFill>
                  <a:prstClr val="black"/>
                </a:solidFill>
                <a:latin typeface="Times New Roman" panose="02020603050405020304" pitchFamily="18" charset="0"/>
                <a:ea typeface="Times New Roman" panose="02020603050405020304" pitchFamily="18" charset="0"/>
              </a:rPr>
              <a:t> "Loftis, Curtis" &lt;</a:t>
            </a:r>
            <a:r>
              <a:rPr lang="en-US" sz="5600" u="sng" dirty="0">
                <a:solidFill>
                  <a:srgbClr val="0000FF"/>
                </a:solidFill>
                <a:latin typeface="Times New Roman" panose="02020603050405020304" pitchFamily="18" charset="0"/>
                <a:ea typeface="Times New Roman" panose="02020603050405020304" pitchFamily="18" charset="0"/>
                <a:hlinkClick r:id="rId3"/>
              </a:rPr>
              <a:t>Curtis.Loftis@sto.sc.gov</a:t>
            </a:r>
            <a:r>
              <a:rPr lang="en-US" sz="5600" dirty="0">
                <a:solidFill>
                  <a:prstClr val="black"/>
                </a:solidFill>
                <a:latin typeface="Times New Roman" panose="02020603050405020304" pitchFamily="18" charset="0"/>
                <a:ea typeface="Times New Roman" panose="02020603050405020304" pitchFamily="18" charset="0"/>
              </a:rPr>
              <a:t>&gt;</a:t>
            </a:r>
            <a:br>
              <a:rPr lang="en-US" sz="5600" dirty="0">
                <a:solidFill>
                  <a:prstClr val="black"/>
                </a:solidFill>
                <a:latin typeface="Times New Roman" panose="02020603050405020304" pitchFamily="18" charset="0"/>
                <a:ea typeface="Times New Roman" panose="02020603050405020304" pitchFamily="18" charset="0"/>
              </a:rPr>
            </a:br>
            <a:r>
              <a:rPr lang="en-US" sz="5600" b="1" dirty="0">
                <a:solidFill>
                  <a:prstClr val="black"/>
                </a:solidFill>
                <a:latin typeface="Times New Roman" panose="02020603050405020304" pitchFamily="18" charset="0"/>
                <a:ea typeface="Times New Roman" panose="02020603050405020304" pitchFamily="18" charset="0"/>
              </a:rPr>
              <a:t>Date:</a:t>
            </a:r>
            <a:r>
              <a:rPr lang="en-US" sz="5600" dirty="0">
                <a:solidFill>
                  <a:prstClr val="black"/>
                </a:solidFill>
                <a:latin typeface="Times New Roman" panose="02020603050405020304" pitchFamily="18" charset="0"/>
                <a:ea typeface="Times New Roman" panose="02020603050405020304" pitchFamily="18" charset="0"/>
              </a:rPr>
              <a:t> December 6, 2013, 9:14:12 PM EST</a:t>
            </a:r>
            <a:br>
              <a:rPr lang="en-US" sz="5600" dirty="0">
                <a:solidFill>
                  <a:prstClr val="black"/>
                </a:solidFill>
                <a:latin typeface="Times New Roman" panose="02020603050405020304" pitchFamily="18" charset="0"/>
                <a:ea typeface="Times New Roman" panose="02020603050405020304" pitchFamily="18" charset="0"/>
              </a:rPr>
            </a:br>
            <a:r>
              <a:rPr lang="en-US" sz="5600" b="1" dirty="0">
                <a:solidFill>
                  <a:prstClr val="black"/>
                </a:solidFill>
                <a:latin typeface="Times New Roman" panose="02020603050405020304" pitchFamily="18" charset="0"/>
                <a:ea typeface="Times New Roman" panose="02020603050405020304" pitchFamily="18" charset="0"/>
              </a:rPr>
              <a:t>To:</a:t>
            </a:r>
            <a:r>
              <a:rPr lang="en-US" sz="5600" dirty="0">
                <a:solidFill>
                  <a:prstClr val="black"/>
                </a:solidFill>
                <a:latin typeface="Times New Roman" panose="02020603050405020304" pitchFamily="18" charset="0"/>
                <a:ea typeface="Times New Roman" panose="02020603050405020304" pitchFamily="18" charset="0"/>
              </a:rPr>
              <a:t> "Smith, Lorrie" &lt;</a:t>
            </a:r>
            <a:r>
              <a:rPr lang="en-US" sz="5600" u="sng" dirty="0">
                <a:solidFill>
                  <a:srgbClr val="0000FF"/>
                </a:solidFill>
                <a:latin typeface="Times New Roman" panose="02020603050405020304" pitchFamily="18" charset="0"/>
                <a:ea typeface="Times New Roman" panose="02020603050405020304" pitchFamily="18" charset="0"/>
                <a:hlinkClick r:id="rId4"/>
              </a:rPr>
              <a:t>lsmith@ic.sc.gov</a:t>
            </a:r>
            <a:r>
              <a:rPr lang="en-US" sz="5600" dirty="0">
                <a:solidFill>
                  <a:prstClr val="black"/>
                </a:solidFill>
                <a:latin typeface="Times New Roman" panose="02020603050405020304" pitchFamily="18" charset="0"/>
                <a:ea typeface="Times New Roman" panose="02020603050405020304" pitchFamily="18" charset="0"/>
              </a:rPr>
              <a:t>&gt;</a:t>
            </a:r>
            <a:br>
              <a:rPr lang="en-US" sz="5600" dirty="0">
                <a:solidFill>
                  <a:prstClr val="black"/>
                </a:solidFill>
                <a:latin typeface="Times New Roman" panose="02020603050405020304" pitchFamily="18" charset="0"/>
                <a:ea typeface="Times New Roman" panose="02020603050405020304" pitchFamily="18" charset="0"/>
              </a:rPr>
            </a:br>
            <a:r>
              <a:rPr lang="en-US" sz="5600" b="1" dirty="0">
                <a:solidFill>
                  <a:prstClr val="black"/>
                </a:solidFill>
                <a:latin typeface="Times New Roman" panose="02020603050405020304" pitchFamily="18" charset="0"/>
                <a:ea typeface="Times New Roman" panose="02020603050405020304" pitchFamily="18" charset="0"/>
              </a:rPr>
              <a:t>Cc:</a:t>
            </a:r>
            <a:r>
              <a:rPr lang="en-US" sz="5600" dirty="0">
                <a:solidFill>
                  <a:prstClr val="black"/>
                </a:solidFill>
                <a:latin typeface="Times New Roman" panose="02020603050405020304" pitchFamily="18" charset="0"/>
                <a:ea typeface="Times New Roman" panose="02020603050405020304" pitchFamily="18" charset="0"/>
              </a:rPr>
              <a:t> "Wright, Amy" &lt;</a:t>
            </a:r>
            <a:r>
              <a:rPr lang="en-US" sz="5600" u="sng" dirty="0">
                <a:solidFill>
                  <a:srgbClr val="0000FF"/>
                </a:solidFill>
                <a:latin typeface="Times New Roman" panose="02020603050405020304" pitchFamily="18" charset="0"/>
                <a:ea typeface="Times New Roman" panose="02020603050405020304" pitchFamily="18" charset="0"/>
                <a:hlinkClick r:id="rId5"/>
              </a:rPr>
              <a:t>Amy.Wright@sto.sc.gov</a:t>
            </a:r>
            <a:r>
              <a:rPr lang="en-US" sz="5600" dirty="0">
                <a:solidFill>
                  <a:prstClr val="black"/>
                </a:solidFill>
                <a:latin typeface="Times New Roman" panose="02020603050405020304" pitchFamily="18" charset="0"/>
                <a:ea typeface="Times New Roman" panose="02020603050405020304" pitchFamily="18" charset="0"/>
              </a:rPr>
              <a:t>&gt;, "Allen R. Gillespie CFA" &lt;</a:t>
            </a:r>
            <a:r>
              <a:rPr lang="en-US" sz="5600" u="sng" dirty="0">
                <a:solidFill>
                  <a:srgbClr val="0000FF"/>
                </a:solidFill>
                <a:latin typeface="Times New Roman" panose="02020603050405020304" pitchFamily="18" charset="0"/>
                <a:ea typeface="Times New Roman" panose="02020603050405020304" pitchFamily="18" charset="0"/>
                <a:hlinkClick r:id="rId6"/>
              </a:rPr>
              <a:t>agillespie@ediadvisors.com</a:t>
            </a:r>
            <a:r>
              <a:rPr lang="en-US" sz="5600" dirty="0">
                <a:solidFill>
                  <a:prstClr val="black"/>
                </a:solidFill>
                <a:latin typeface="Times New Roman" panose="02020603050405020304" pitchFamily="18" charset="0"/>
                <a:ea typeface="Times New Roman" panose="02020603050405020304" pitchFamily="18" charset="0"/>
              </a:rPr>
              <a:t>&gt;, "Avant, David" &lt;</a:t>
            </a:r>
            <a:r>
              <a:rPr lang="en-US" sz="5600" u="sng" dirty="0">
                <a:solidFill>
                  <a:srgbClr val="0000FF"/>
                </a:solidFill>
                <a:latin typeface="Times New Roman" panose="02020603050405020304" pitchFamily="18" charset="0"/>
                <a:ea typeface="Times New Roman" panose="02020603050405020304" pitchFamily="18" charset="0"/>
                <a:hlinkClick r:id="rId7"/>
              </a:rPr>
              <a:t>davant@peba.sc.gov</a:t>
            </a:r>
            <a:r>
              <a:rPr lang="en-US" sz="5600" dirty="0">
                <a:solidFill>
                  <a:prstClr val="black"/>
                </a:solidFill>
                <a:latin typeface="Times New Roman" panose="02020603050405020304" pitchFamily="18" charset="0"/>
                <a:ea typeface="Times New Roman" panose="02020603050405020304" pitchFamily="18" charset="0"/>
              </a:rPr>
              <a:t>&gt;, "Dr. Rebecca Gunnlaugsson" &lt;</a:t>
            </a:r>
            <a:r>
              <a:rPr lang="en-US" sz="5600" u="sng" dirty="0">
                <a:solidFill>
                  <a:srgbClr val="0000FF"/>
                </a:solidFill>
                <a:latin typeface="Times New Roman" panose="02020603050405020304" pitchFamily="18" charset="0"/>
                <a:ea typeface="Times New Roman" panose="02020603050405020304" pitchFamily="18" charset="0"/>
                <a:hlinkClick r:id="rId8"/>
              </a:rPr>
              <a:t>rgunnlaugsson@gmail.com</a:t>
            </a:r>
            <a:r>
              <a:rPr lang="en-US" sz="5600" dirty="0">
                <a:solidFill>
                  <a:prstClr val="black"/>
                </a:solidFill>
                <a:latin typeface="Times New Roman" panose="02020603050405020304" pitchFamily="18" charset="0"/>
                <a:ea typeface="Times New Roman" panose="02020603050405020304" pitchFamily="18" charset="0"/>
              </a:rPr>
              <a:t>&gt;, "Ronald P. Wilder" &lt;</a:t>
            </a:r>
            <a:r>
              <a:rPr lang="en-US" sz="5600" u="sng" dirty="0">
                <a:solidFill>
                  <a:srgbClr val="0000FF"/>
                </a:solidFill>
                <a:latin typeface="Times New Roman" panose="02020603050405020304" pitchFamily="18" charset="0"/>
                <a:ea typeface="Times New Roman" panose="02020603050405020304" pitchFamily="18" charset="0"/>
                <a:hlinkClick r:id="rId9"/>
              </a:rPr>
              <a:t>ronwilder@mindspring.com</a:t>
            </a:r>
            <a:r>
              <a:rPr lang="en-US" sz="5600" dirty="0">
                <a:solidFill>
                  <a:prstClr val="black"/>
                </a:solidFill>
                <a:latin typeface="Times New Roman" panose="02020603050405020304" pitchFamily="18" charset="0"/>
                <a:ea typeface="Times New Roman" panose="02020603050405020304" pitchFamily="18" charset="0"/>
              </a:rPr>
              <a:t>&gt;, Reynolds Williams &lt;</a:t>
            </a:r>
            <a:r>
              <a:rPr lang="en-US" sz="5600" u="sng" dirty="0">
                <a:solidFill>
                  <a:srgbClr val="0000FF"/>
                </a:solidFill>
                <a:latin typeface="Times New Roman" panose="02020603050405020304" pitchFamily="18" charset="0"/>
                <a:ea typeface="Times New Roman" panose="02020603050405020304" pitchFamily="18" charset="0"/>
                <a:hlinkClick r:id="rId10"/>
              </a:rPr>
              <a:t>Reynolds@willcoxlaw.com</a:t>
            </a:r>
            <a:r>
              <a:rPr lang="en-US" sz="5600" dirty="0">
                <a:solidFill>
                  <a:prstClr val="black"/>
                </a:solidFill>
                <a:latin typeface="Times New Roman" panose="02020603050405020304" pitchFamily="18" charset="0"/>
                <a:ea typeface="Times New Roman" panose="02020603050405020304" pitchFamily="18" charset="0"/>
              </a:rPr>
              <a:t>&gt;, "Edward N. Giobbe" &lt;</a:t>
            </a:r>
            <a:r>
              <a:rPr lang="en-US" sz="5600" u="sng" dirty="0">
                <a:solidFill>
                  <a:srgbClr val="0000FF"/>
                </a:solidFill>
                <a:latin typeface="Times New Roman" panose="02020603050405020304" pitchFamily="18" charset="0"/>
                <a:ea typeface="Times New Roman" panose="02020603050405020304" pitchFamily="18" charset="0"/>
                <a:hlinkClick r:id="rId11"/>
              </a:rPr>
              <a:t>engiobbe@hotmail.com</a:t>
            </a:r>
            <a:r>
              <a:rPr lang="en-US" sz="5600" dirty="0">
                <a:solidFill>
                  <a:prstClr val="black"/>
                </a:solidFill>
                <a:latin typeface="Times New Roman" panose="02020603050405020304" pitchFamily="18" charset="0"/>
                <a:ea typeface="Times New Roman" panose="02020603050405020304" pitchFamily="18" charset="0"/>
              </a:rPr>
              <a:t>&gt;</a:t>
            </a:r>
            <a:br>
              <a:rPr lang="en-US" sz="5600" dirty="0">
                <a:solidFill>
                  <a:prstClr val="black"/>
                </a:solidFill>
                <a:latin typeface="Times New Roman" panose="02020603050405020304" pitchFamily="18" charset="0"/>
                <a:ea typeface="Times New Roman" panose="02020603050405020304" pitchFamily="18" charset="0"/>
              </a:rPr>
            </a:br>
            <a:r>
              <a:rPr lang="en-US" sz="5600" b="1" dirty="0">
                <a:solidFill>
                  <a:prstClr val="black"/>
                </a:solidFill>
                <a:latin typeface="Times New Roman" panose="02020603050405020304" pitchFamily="18" charset="0"/>
                <a:ea typeface="Times New Roman" panose="02020603050405020304" pitchFamily="18" charset="0"/>
              </a:rPr>
              <a:t>Subject:</a:t>
            </a:r>
            <a:r>
              <a:rPr lang="en-US" sz="5600" dirty="0">
                <a:solidFill>
                  <a:prstClr val="black"/>
                </a:solidFill>
                <a:latin typeface="Times New Roman" panose="02020603050405020304" pitchFamily="18" charset="0"/>
                <a:ea typeface="Times New Roman" panose="02020603050405020304" pitchFamily="18" charset="0"/>
              </a:rPr>
              <a:t> </a:t>
            </a:r>
            <a:r>
              <a:rPr lang="en-US" sz="5600" b="1" dirty="0">
                <a:solidFill>
                  <a:prstClr val="black"/>
                </a:solidFill>
                <a:latin typeface="Times New Roman" panose="02020603050405020304" pitchFamily="18" charset="0"/>
                <a:ea typeface="Times New Roman" panose="02020603050405020304" pitchFamily="18" charset="0"/>
              </a:rPr>
              <a:t>Re: Letter from Sen. Ryberg</a:t>
            </a:r>
            <a:endParaRPr lang="en-US" sz="5600" dirty="0">
              <a:solidFill>
                <a:prstClr val="black"/>
              </a:solidFill>
              <a:latin typeface="Times New Roman" panose="02020603050405020304" pitchFamily="18" charset="0"/>
              <a:ea typeface="Calibri" panose="020F0502020204030204" pitchFamily="34" charset="0"/>
            </a:endParaRPr>
          </a:p>
          <a:p>
            <a:pPr marL="0" lvl="0" indent="0">
              <a:spcBef>
                <a:spcPts val="0"/>
              </a:spcBef>
              <a:buNone/>
            </a:pPr>
            <a:r>
              <a:rPr lang="en-US" sz="5600" dirty="0">
                <a:solidFill>
                  <a:prstClr val="black"/>
                </a:solidFill>
                <a:latin typeface="Times New Roman" panose="02020603050405020304" pitchFamily="18" charset="0"/>
                <a:ea typeface="Times New Roman" panose="02020603050405020304" pitchFamily="18" charset="0"/>
              </a:rPr>
              <a:t>Lorrie,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Please do not send any communication from Mr. Ryberg to me, my staff or my office.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Please route email through Mr. Williams.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Thank you very much,</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Curtis Loftis</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Curtis M. Loftis, Jr.</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State Treasurer, South Carolina </a:t>
            </a:r>
            <a:br>
              <a:rPr lang="en-US" sz="5600" dirty="0">
                <a:solidFill>
                  <a:prstClr val="black"/>
                </a:solidFill>
                <a:latin typeface="Times New Roman" panose="02020603050405020304" pitchFamily="18" charset="0"/>
                <a:ea typeface="Times New Roman" panose="02020603050405020304" pitchFamily="18" charset="0"/>
              </a:rPr>
            </a:br>
            <a:r>
              <a:rPr lang="en-US" sz="5600" dirty="0">
                <a:solidFill>
                  <a:prstClr val="black"/>
                </a:solidFill>
                <a:latin typeface="Times New Roman" panose="02020603050405020304" pitchFamily="18" charset="0"/>
                <a:ea typeface="Times New Roman" panose="02020603050405020304" pitchFamily="18" charset="0"/>
              </a:rPr>
              <a:t>Sent from my iPhone</a:t>
            </a:r>
            <a:r>
              <a:rPr lang="en-US" sz="2700" dirty="0">
                <a:solidFill>
                  <a:prstClr val="black"/>
                </a:solidFill>
                <a:latin typeface="Times New Roman" panose="02020603050405020304" pitchFamily="18" charset="0"/>
                <a:ea typeface="Times New Roman" panose="02020603050405020304" pitchFamily="18" charset="0"/>
              </a:rPr>
              <a:t/>
            </a:r>
            <a:br>
              <a:rPr lang="en-US" sz="2700" dirty="0">
                <a:solidFill>
                  <a:prstClr val="black"/>
                </a:solidFill>
                <a:latin typeface="Times New Roman" panose="02020603050405020304" pitchFamily="18" charset="0"/>
                <a:ea typeface="Times New Roman" panose="02020603050405020304" pitchFamily="18" charset="0"/>
              </a:rPr>
            </a:br>
            <a:endParaRPr lang="en-US" sz="2700" dirty="0">
              <a:solidFill>
                <a:prstClr val="black"/>
              </a:solidFill>
            </a:endParaRPr>
          </a:p>
          <a:p>
            <a:pPr marL="0" indent="0">
              <a:buNone/>
            </a:pPr>
            <a:endParaRPr lang="en-US" dirty="0"/>
          </a:p>
        </p:txBody>
      </p:sp>
      <p:sp>
        <p:nvSpPr>
          <p:cNvPr id="5"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6</a:t>
            </a:r>
            <a:endParaRPr lang="en-US" sz="1200" dirty="0"/>
          </a:p>
        </p:txBody>
      </p:sp>
    </p:spTree>
    <p:extLst>
      <p:ext uri="{BB962C8B-B14F-4D97-AF65-F5344CB8AC3E}">
        <p14:creationId xmlns:p14="http://schemas.microsoft.com/office/powerpoint/2010/main" val="155905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a:t>“We did write </a:t>
            </a:r>
            <a:r>
              <a:rPr lang="en-US" sz="4800" i="1" dirty="0" smtClean="0"/>
              <a:t>GFOA…”  </a:t>
            </a:r>
            <a:r>
              <a:rPr lang="en-US" sz="1400" dirty="0"/>
              <a:t>1-30-14</a:t>
            </a:r>
            <a:endParaRPr lang="en-US" dirty="0"/>
          </a:p>
        </p:txBody>
      </p:sp>
      <p:sp>
        <p:nvSpPr>
          <p:cNvPr id="4" name="Content Placeholder 2"/>
          <p:cNvSpPr>
            <a:spLocks noGrp="1"/>
          </p:cNvSpPr>
          <p:nvPr>
            <p:ph idx="1"/>
          </p:nvPr>
        </p:nvSpPr>
        <p:spPr>
          <a:xfrm>
            <a:off x="457200" y="1371601"/>
            <a:ext cx="8229600" cy="4876799"/>
          </a:xfrm>
        </p:spPr>
        <p:txBody>
          <a:bodyPr>
            <a:normAutofit fontScale="70000" lnSpcReduction="20000"/>
          </a:bodyPr>
          <a:lstStyle/>
          <a:p>
            <a:pPr marL="318770" marR="69215" indent="0" algn="ctr">
              <a:lnSpc>
                <a:spcPct val="104000"/>
              </a:lnSpc>
              <a:spcBef>
                <a:spcPts val="0"/>
              </a:spcBef>
              <a:spcAft>
                <a:spcPts val="0"/>
              </a:spcAft>
              <a:buNone/>
            </a:pPr>
            <a:r>
              <a:rPr lang="en-US" sz="4000" b="1" u="sng" dirty="0"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rPr>
              <a:t>From Subcommittee Questions and Answers</a:t>
            </a:r>
          </a:p>
          <a:p>
            <a:pPr marL="318770" marR="69215" indent="0">
              <a:lnSpc>
                <a:spcPct val="104000"/>
              </a:lnSpc>
              <a:spcBef>
                <a:spcPts val="0"/>
              </a:spcBef>
              <a:spcAft>
                <a:spcPts val="0"/>
              </a:spcAft>
              <a:buNone/>
            </a:pPr>
            <a:endParaRPr lang="en-US" b="1" dirty="0"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endParaRPr>
          </a:p>
          <a:p>
            <a:pPr marL="318770" marR="69215" indent="0">
              <a:lnSpc>
                <a:spcPct val="104000"/>
              </a:lnSpc>
              <a:spcBef>
                <a:spcPts val="0"/>
              </a:spcBef>
              <a:buNone/>
            </a:pPr>
            <a:r>
              <a:rPr lang="en-US" sz="3400" b="1" dirty="0" smtClean="0">
                <a:latin typeface="Times New Roman" panose="02020603050405020304" pitchFamily="18" charset="0"/>
                <a:ea typeface="Times New Roman" panose="02020603050405020304" pitchFamily="18" charset="0"/>
                <a:cs typeface="Times New Roman" panose="02020603050405020304" pitchFamily="18" charset="0"/>
              </a:rPr>
              <a:t>After</a:t>
            </a:r>
            <a:r>
              <a:rPr lang="en-US" sz="3400" b="1" spc="9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IG</a:t>
            </a:r>
            <a:r>
              <a:rPr lang="en-US" sz="3400" b="1"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released</a:t>
            </a:r>
            <a:r>
              <a:rPr lang="en-US" sz="3400" b="1"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his</a:t>
            </a:r>
            <a:r>
              <a:rPr lang="en-US" sz="3400" b="1"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report,</a:t>
            </a:r>
            <a:r>
              <a:rPr lang="en-US" sz="3400" b="1"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I</a:t>
            </a:r>
            <a:r>
              <a:rPr lang="en-US" sz="3400" b="1"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contacted</a:t>
            </a:r>
            <a:r>
              <a:rPr lang="en-US" sz="3400" b="1"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Governmental</a:t>
            </a:r>
            <a:r>
              <a:rPr lang="en-US" sz="3400" b="1" spc="1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Financial</a:t>
            </a:r>
            <a:r>
              <a:rPr lang="en-US" sz="3400" b="1"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Officers Association</a:t>
            </a:r>
            <a:r>
              <a:rPr lang="en-US" sz="3400" b="1" spc="2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(GFOA)</a:t>
            </a:r>
            <a:r>
              <a:rPr lang="en-US" sz="3400" b="1" spc="1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to</a:t>
            </a:r>
            <a:r>
              <a:rPr lang="en-US" sz="3400" b="1"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inquire</a:t>
            </a:r>
            <a:r>
              <a:rPr lang="en-US" sz="3400" b="1" spc="1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whether</a:t>
            </a:r>
            <a:r>
              <a:rPr lang="en-US" sz="3400" b="1" spc="1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Financial</a:t>
            </a:r>
            <a:r>
              <a:rPr lang="en-US" sz="3400" b="1" spc="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Statements,</a:t>
            </a:r>
            <a:r>
              <a:rPr lang="en-US" sz="3400" b="1"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and</a:t>
            </a:r>
            <a:r>
              <a:rPr lang="en-US" sz="3400" b="1"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particularly</a:t>
            </a:r>
            <a:r>
              <a:rPr lang="en-US" sz="3400" b="1" spc="9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the underreporting</a:t>
            </a:r>
            <a:r>
              <a:rPr lang="en-US" sz="3400" b="1" spc="2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of</a:t>
            </a:r>
            <a:r>
              <a:rPr lang="en-US" sz="3400" b="1"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investment</a:t>
            </a:r>
            <a:r>
              <a:rPr lang="en-US" sz="3400" b="1"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fees</a:t>
            </a:r>
            <a:r>
              <a:rPr lang="en-US" sz="3400" b="1"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and</a:t>
            </a:r>
            <a:r>
              <a:rPr lang="en-US" sz="3400" b="1"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expenses,</a:t>
            </a:r>
            <a:r>
              <a:rPr lang="en-US" sz="3400" b="1"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we</a:t>
            </a:r>
            <a:r>
              <a:rPr lang="en-US" sz="3400" b="1" spc="-40" dirty="0">
                <a:latin typeface="Times New Roman" panose="02020603050405020304" pitchFamily="18" charset="0"/>
                <a:ea typeface="Times New Roman" panose="02020603050405020304" pitchFamily="18" charset="0"/>
                <a:cs typeface="Times New Roman" panose="02020603050405020304" pitchFamily="18" charset="0"/>
              </a:rPr>
              <a:t>r</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3400" b="1"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materially</a:t>
            </a:r>
            <a:r>
              <a:rPr lang="en-US" sz="3400" b="1" spc="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misstate</a:t>
            </a:r>
            <a:r>
              <a:rPr lang="en-US" sz="3400" b="1" spc="-30" dirty="0">
                <a:latin typeface="Times New Roman" panose="02020603050405020304" pitchFamily="18" charset="0"/>
                <a:ea typeface="Times New Roman" panose="02020603050405020304" pitchFamily="18" charset="0"/>
                <a:cs typeface="Times New Roman" panose="02020603050405020304" pitchFamily="18" charset="0"/>
              </a:rPr>
              <a:t>d</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3400" b="1" spc="-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Upon</a:t>
            </a:r>
            <a:r>
              <a:rPr lang="en-US" sz="3400" b="1"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ea typeface="Times New Roman" panose="02020603050405020304" pitchFamily="18" charset="0"/>
                <a:cs typeface="Times New Roman" panose="02020603050405020304" pitchFamily="18" charset="0"/>
              </a:rPr>
              <a:t>review of the</a:t>
            </a:r>
            <a:r>
              <a:rPr lang="en-US" sz="3400" b="1" spc="-9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Financial</a:t>
            </a:r>
            <a:r>
              <a:rPr lang="en-US" sz="3400" b="1"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Statements,</a:t>
            </a:r>
            <a:r>
              <a:rPr lang="en-US" sz="3400" b="1" spc="1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a</a:t>
            </a:r>
            <a:r>
              <a:rPr lang="en-US" sz="3400" b="1"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Director</a:t>
            </a:r>
            <a:r>
              <a:rPr lang="en-US" sz="3400" b="1"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at</a:t>
            </a:r>
            <a:r>
              <a:rPr lang="en-US" sz="34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GFOA</a:t>
            </a:r>
            <a:r>
              <a:rPr lang="en-US" sz="3400" b="1"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concluded,</a:t>
            </a:r>
            <a:r>
              <a:rPr lang="en-US" sz="3400" b="1"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i="1" spc="2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concept</a:t>
            </a:r>
            <a:r>
              <a:rPr lang="en-US" sz="3400" b="1" i="1" spc="1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of materiality</a:t>
            </a:r>
            <a:r>
              <a:rPr lang="en-US" sz="3400" b="1" i="1"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embraces</a:t>
            </a:r>
            <a:r>
              <a:rPr lang="en-US" sz="3400" b="1" i="1"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both</a:t>
            </a:r>
            <a:r>
              <a:rPr lang="en-US" sz="3400" b="1" i="1"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quantitative</a:t>
            </a:r>
            <a:r>
              <a:rPr lang="en-US" sz="3400" b="1" i="1"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and</a:t>
            </a:r>
            <a:r>
              <a:rPr lang="en-US" sz="3400" b="1" i="1"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qualitative</a:t>
            </a:r>
            <a:r>
              <a:rPr lang="en-US" sz="3400" b="1" i="1"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factors.</a:t>
            </a:r>
            <a:r>
              <a:rPr lang="en-US" sz="3400" b="1" i="1"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Given</a:t>
            </a:r>
            <a:r>
              <a:rPr lang="en-US" sz="3400" b="1" i="1" spc="6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i="1"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sheer magnitude</a:t>
            </a:r>
            <a:r>
              <a:rPr lang="en-US" sz="3400" b="1" i="1"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of</a:t>
            </a:r>
            <a:r>
              <a:rPr lang="en-US" sz="3400" b="1" i="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i="1"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difference</a:t>
            </a:r>
            <a:r>
              <a:rPr lang="en-US" sz="3400" b="1" i="1"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and</a:t>
            </a:r>
            <a:r>
              <a:rPr lang="en-US" sz="3400" b="1" i="1"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i="1"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inherent</a:t>
            </a:r>
            <a:r>
              <a:rPr lang="en-US" sz="3400" b="1" i="1"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political</a:t>
            </a:r>
            <a:r>
              <a:rPr lang="en-US" sz="3400" b="1" i="1"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sensitivity</a:t>
            </a:r>
            <a:r>
              <a:rPr lang="en-US" sz="3400" b="1" i="1"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of</a:t>
            </a:r>
            <a:r>
              <a:rPr lang="en-US" sz="3400" b="1" i="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investment-related fees</a:t>
            </a:r>
            <a:r>
              <a:rPr lang="en-US" sz="3400" b="1" i="1"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(which</a:t>
            </a:r>
            <a:r>
              <a:rPr lang="en-US" sz="3400" b="1" i="1" spc="1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accounts</a:t>
            </a:r>
            <a:r>
              <a:rPr lang="en-US" sz="3400" b="1" i="1"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for</a:t>
            </a:r>
            <a:r>
              <a:rPr lang="en-US" sz="3400" b="1" i="1"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3400" b="1"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GAAP</a:t>
            </a:r>
            <a:r>
              <a:rPr lang="en-US" sz="3400" b="1" i="1"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requirement</a:t>
            </a:r>
            <a:r>
              <a:rPr lang="en-US" sz="3400" b="1" i="1"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to</a:t>
            </a:r>
            <a:r>
              <a:rPr lang="en-US" sz="3400" b="1" i="1"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report</a:t>
            </a:r>
            <a:r>
              <a:rPr lang="en-US" sz="3400" b="1" i="1"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them</a:t>
            </a:r>
            <a:r>
              <a:rPr lang="en-US" sz="3400" b="1" i="1" spc="1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separately),</a:t>
            </a:r>
            <a:r>
              <a:rPr lang="en-US" sz="3400" b="1" i="1"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it</a:t>
            </a:r>
            <a:r>
              <a:rPr lang="en-US" sz="3400" b="1"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is</a:t>
            </a:r>
            <a:r>
              <a:rPr lang="en-US" sz="3400" b="1"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difficult to</a:t>
            </a:r>
            <a:r>
              <a:rPr lang="en-US" sz="3400" b="1" i="1"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argue</a:t>
            </a:r>
            <a:r>
              <a:rPr lang="en-US" sz="3400" b="1" i="1"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that</a:t>
            </a:r>
            <a:r>
              <a:rPr lang="en-US" sz="3400" b="1" i="1"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a</a:t>
            </a:r>
            <a:r>
              <a:rPr lang="en-US" sz="3400" b="1" i="1"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departure</a:t>
            </a:r>
            <a:r>
              <a:rPr lang="en-US" sz="3400" b="1" i="1" spc="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from</a:t>
            </a:r>
            <a:r>
              <a:rPr lang="en-US" sz="3400" b="1" i="1" spc="1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GAAP</a:t>
            </a:r>
            <a:r>
              <a:rPr lang="en-US" sz="3400" b="1" i="1"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in</a:t>
            </a:r>
            <a:r>
              <a:rPr lang="en-US" sz="3400" b="1" i="1"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this</a:t>
            </a:r>
            <a:r>
              <a:rPr lang="en-US" sz="3400" b="1" i="1"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case</a:t>
            </a:r>
            <a:r>
              <a:rPr lang="en-US" sz="3400" b="1" i="1"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is</a:t>
            </a:r>
            <a:r>
              <a:rPr lang="en-US" sz="3400" b="1" i="1"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i="1" dirty="0">
                <a:latin typeface="Times New Roman" panose="02020603050405020304" pitchFamily="18" charset="0"/>
                <a:ea typeface="Times New Roman" panose="02020603050405020304" pitchFamily="18" charset="0"/>
                <a:cs typeface="Times New Roman" panose="02020603050405020304" pitchFamily="18" charset="0"/>
              </a:rPr>
              <a:t>'immaterial</a:t>
            </a:r>
            <a:r>
              <a:rPr lang="en-US" sz="3400" b="1"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400" b="1" i="1" spc="-18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smtClean="0"/>
              <a:t>9-19-13</a:t>
            </a:r>
            <a:endParaRPr lang="en-US" sz="23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7</a:t>
            </a:r>
            <a:endParaRPr lang="en-US" sz="1200" dirty="0"/>
          </a:p>
        </p:txBody>
      </p:sp>
    </p:spTree>
    <p:extLst>
      <p:ext uri="{BB962C8B-B14F-4D97-AF65-F5344CB8AC3E}">
        <p14:creationId xmlns:p14="http://schemas.microsoft.com/office/powerpoint/2010/main" val="337464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smtClean="0"/>
              <a:t>“We did write GFOA…”  </a:t>
            </a:r>
            <a:r>
              <a:rPr lang="en-US" sz="1400" dirty="0" smtClean="0"/>
              <a:t>1-30-14</a:t>
            </a:r>
            <a:endParaRPr lang="en-US" sz="1400" dirty="0"/>
          </a:p>
        </p:txBody>
      </p:sp>
      <p:pic>
        <p:nvPicPr>
          <p:cNvPr id="30" name="Content Placeholder 29"/>
          <p:cNvPicPr>
            <a:picLocks noGrp="1" noChangeAspect="1"/>
          </p:cNvPicPr>
          <p:nvPr>
            <p:ph idx="1"/>
          </p:nvPr>
        </p:nvPicPr>
        <p:blipFill>
          <a:blip r:embed="rId3"/>
          <a:stretch>
            <a:fillRect/>
          </a:stretch>
        </p:blipFill>
        <p:spPr>
          <a:xfrm>
            <a:off x="5135880" y="1690952"/>
            <a:ext cx="3931920" cy="3857095"/>
          </a:xfrm>
          <a:prstGeom prst="rect">
            <a:avLst/>
          </a:prstGeom>
          <a:ln w="15875">
            <a:solidFill>
              <a:schemeClr val="tx1"/>
            </a:solidFill>
          </a:ln>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 y="1447800"/>
            <a:ext cx="4968522" cy="4343400"/>
          </a:xfrm>
          <a:prstGeom prst="rect">
            <a:avLst/>
          </a:prstGeom>
          <a:ln w="31750">
            <a:solidFill>
              <a:schemeClr val="tx1"/>
            </a:solidFill>
          </a:ln>
        </p:spPr>
      </p:pic>
      <p:cxnSp>
        <p:nvCxnSpPr>
          <p:cNvPr id="33" name="Straight Connector 32"/>
          <p:cNvCxnSpPr/>
          <p:nvPr/>
        </p:nvCxnSpPr>
        <p:spPr>
          <a:xfrm>
            <a:off x="5135880" y="2133600"/>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8</a:t>
            </a:r>
            <a:endParaRPr lang="en-US" sz="1200" dirty="0"/>
          </a:p>
        </p:txBody>
      </p:sp>
    </p:spTree>
    <p:extLst>
      <p:ext uri="{BB962C8B-B14F-4D97-AF65-F5344CB8AC3E}">
        <p14:creationId xmlns:p14="http://schemas.microsoft.com/office/powerpoint/2010/main" val="2248305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b="1" dirty="0"/>
              <a:t>Mr. </a:t>
            </a:r>
            <a:r>
              <a:rPr lang="en-US" sz="3600" b="1" dirty="0" err="1"/>
              <a:t>Loftis</a:t>
            </a:r>
            <a:r>
              <a:rPr lang="en-US" sz="3600" dirty="0" smtClean="0"/>
              <a:t>:  </a:t>
            </a:r>
            <a:r>
              <a:rPr lang="en-US" sz="3600" i="1" dirty="0" smtClean="0"/>
              <a:t>“</a:t>
            </a:r>
            <a:r>
              <a:rPr lang="en-US" sz="3600" i="1" dirty="0"/>
              <a:t>Senator, I am not allowed to be on a Committee.  I am not allowed to even show up there…I don’t even know about these meeting until after, sometimes they pass. ---I have been taken off all the Committees, no explanation</a:t>
            </a:r>
            <a:r>
              <a:rPr lang="en-US" sz="3600" i="1" dirty="0" smtClean="0"/>
              <a:t>.” </a:t>
            </a:r>
            <a:r>
              <a:rPr lang="en-US" b="1" i="1" dirty="0" smtClean="0"/>
              <a:t>  </a:t>
            </a:r>
            <a:r>
              <a:rPr lang="en-US" sz="1400" dirty="0" smtClean="0"/>
              <a:t>1-30-14</a:t>
            </a:r>
            <a:endParaRPr lang="en-US" sz="1400" dirty="0"/>
          </a:p>
          <a:p>
            <a:pPr marL="0" indent="0">
              <a:buNone/>
            </a:pPr>
            <a:endParaRPr lang="en-US" dirty="0"/>
          </a:p>
        </p:txBody>
      </p:sp>
      <p:sp>
        <p:nvSpPr>
          <p:cNvPr id="4" name="Title 1"/>
          <p:cNvSpPr>
            <a:spLocks noGrp="1"/>
          </p:cNvSpPr>
          <p:nvPr>
            <p:ph type="title"/>
          </p:nvPr>
        </p:nvSpPr>
        <p:spPr>
          <a:xfrm>
            <a:off x="304800" y="274638"/>
            <a:ext cx="8686800" cy="1173162"/>
          </a:xfrm>
        </p:spPr>
        <p:txBody>
          <a:bodyPr>
            <a:noAutofit/>
          </a:bodyPr>
          <a:lstStyle/>
          <a:p>
            <a:r>
              <a:rPr lang="en-US" sz="3600" i="1" dirty="0" smtClean="0"/>
              <a:t>“I am not allowed to be on a Committee.”</a:t>
            </a:r>
            <a:r>
              <a:rPr lang="en-US" sz="3600" dirty="0" smtClean="0"/>
              <a:t>  </a:t>
            </a:r>
            <a:r>
              <a:rPr lang="en-US" sz="1400" dirty="0" smtClean="0"/>
              <a:t>1-30-14</a:t>
            </a:r>
            <a:endParaRPr lang="en-US" sz="1400" dirty="0"/>
          </a:p>
        </p:txBody>
      </p:sp>
      <p:sp>
        <p:nvSpPr>
          <p:cNvPr id="5"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9</a:t>
            </a:r>
            <a:endParaRPr lang="en-US" sz="1200" dirty="0"/>
          </a:p>
        </p:txBody>
      </p:sp>
    </p:spTree>
    <p:extLst>
      <p:ext uri="{BB962C8B-B14F-4D97-AF65-F5344CB8AC3E}">
        <p14:creationId xmlns:p14="http://schemas.microsoft.com/office/powerpoint/2010/main" val="3406919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Presentation Template</Template>
  <TotalTime>3570</TotalTime>
  <Words>3293</Words>
  <Application>Microsoft Office PowerPoint</Application>
  <PresentationFormat>On-screen Show (4:3)</PresentationFormat>
  <Paragraphs>399</Paragraphs>
  <Slides>47</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Batang</vt:lpstr>
      <vt:lpstr>Arial</vt:lpstr>
      <vt:lpstr>Calibri</vt:lpstr>
      <vt:lpstr>Consolas</vt:lpstr>
      <vt:lpstr>Tahoma</vt:lpstr>
      <vt:lpstr>Times New Roman</vt:lpstr>
      <vt:lpstr>PowerPoint Presentation Template</vt:lpstr>
      <vt:lpstr>Custom Design</vt:lpstr>
      <vt:lpstr>Mr. Loftis vs. The Facts</vt:lpstr>
      <vt:lpstr>“I can’t speak.  I get ruled out every time I go to speak.”1-30-14</vt:lpstr>
      <vt:lpstr>“I can’t get anything on the agenda.”  1-30-14</vt:lpstr>
      <vt:lpstr>Asset Allocation Plan</vt:lpstr>
      <vt:lpstr>PowerPoint Presentation</vt:lpstr>
      <vt:lpstr>“They don’t speak to me.” 1-30-14</vt:lpstr>
      <vt:lpstr>“We did write GFOA…”  1-30-14</vt:lpstr>
      <vt:lpstr>“We did write GFOA…”  1-30-14</vt:lpstr>
      <vt:lpstr>“I am not allowed to be on a Committee.”  1-30-14</vt:lpstr>
      <vt:lpstr>“I am not allowed to be on a Committee.”  1-30-14</vt:lpstr>
      <vt:lpstr>“I am not allowed to be on a Committee.”  1-30-14</vt:lpstr>
      <vt:lpstr>“I am not allowed to be on a Committee.”  1-30-14</vt:lpstr>
      <vt:lpstr>“…I don’t even know about these meetings, until after, sometimes after they pass.”   1-30-14</vt:lpstr>
      <vt:lpstr>Quote from Mr. Loftis</vt:lpstr>
      <vt:lpstr>PowerPoint Presentation</vt:lpstr>
      <vt:lpstr>Unfunded Liability</vt:lpstr>
      <vt:lpstr>From 2011 Pension Plan Presentation</vt:lpstr>
      <vt:lpstr>Custody and Securities Lending</vt:lpstr>
      <vt:lpstr>Custody and Securities Lending</vt:lpstr>
      <vt:lpstr>Custody and Securities Lending</vt:lpstr>
      <vt:lpstr>Custody and Securities Lending</vt:lpstr>
      <vt:lpstr>Custody and Securities Lending</vt:lpstr>
      <vt:lpstr>Final Negotiation</vt:lpstr>
      <vt:lpstr>HedgeMark</vt:lpstr>
      <vt:lpstr>Subcommittee Question for Mr. Loftis    Responses Revised 1-17-2014</vt:lpstr>
      <vt:lpstr>Actual Value</vt:lpstr>
      <vt:lpstr>PowerPoint Presentation</vt:lpstr>
      <vt:lpstr>PowerPoint Presentation</vt:lpstr>
      <vt:lpstr>PowerPoint Presentation</vt:lpstr>
      <vt:lpstr>Brief History of the BNYM Affair</vt:lpstr>
      <vt:lpstr>“In summary, Ken Phillips has never had any client complaints and has never been charged by the SEC.”   1-17-2014</vt:lpstr>
      <vt:lpstr>Kenneth Phillips SEC Order</vt:lpstr>
      <vt:lpstr>Kenneth Phillips SEC Order</vt:lpstr>
      <vt:lpstr>“…those who didn’t open their envelopes…” 1-30-14</vt:lpstr>
      <vt:lpstr>Quote from Mr. Loftis</vt:lpstr>
      <vt:lpstr>A Pattern of Abuse</vt:lpstr>
      <vt:lpstr>A Pattern of Abuse</vt:lpstr>
      <vt:lpstr>A Pattern of Abuse</vt:lpstr>
      <vt:lpstr>A Pattern of Abuse</vt:lpstr>
      <vt:lpstr>A Pattern of Abuse</vt:lpstr>
      <vt:lpstr>A Pattern of Abuse</vt:lpstr>
      <vt:lpstr>A Pattern of Abuse</vt:lpstr>
      <vt:lpstr>A Pattern of Abuse</vt:lpstr>
      <vt:lpstr>Read for Yourself</vt:lpstr>
      <vt:lpstr>From SC Inspector General’s Report, July 2013</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Walker</dc:creator>
  <cp:lastModifiedBy>Katie Walker</cp:lastModifiedBy>
  <cp:revision>277</cp:revision>
  <cp:lastPrinted>2014-02-25T18:37:41Z</cp:lastPrinted>
  <dcterms:created xsi:type="dcterms:W3CDTF">2013-11-04T18:20:04Z</dcterms:created>
  <dcterms:modified xsi:type="dcterms:W3CDTF">2014-02-25T20:12:37Z</dcterms:modified>
</cp:coreProperties>
</file>